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22" r:id="rId3"/>
    <p:sldId id="319" r:id="rId4"/>
    <p:sldId id="364" r:id="rId5"/>
    <p:sldId id="360" r:id="rId6"/>
    <p:sldId id="361" r:id="rId7"/>
    <p:sldId id="359" r:id="rId8"/>
    <p:sldId id="358" r:id="rId9"/>
    <p:sldId id="362" r:id="rId10"/>
    <p:sldId id="363" r:id="rId11"/>
    <p:sldId id="305" r:id="rId12"/>
    <p:sldId id="316" r:id="rId13"/>
    <p:sldId id="313" r:id="rId14"/>
    <p:sldId id="325" r:id="rId15"/>
    <p:sldId id="326" r:id="rId16"/>
    <p:sldId id="334" r:id="rId17"/>
    <p:sldId id="335" r:id="rId18"/>
    <p:sldId id="336" r:id="rId19"/>
    <p:sldId id="354" r:id="rId20"/>
    <p:sldId id="311" r:id="rId21"/>
    <p:sldId id="329" r:id="rId22"/>
    <p:sldId id="308" r:id="rId23"/>
    <p:sldId id="307" r:id="rId24"/>
    <p:sldId id="333" r:id="rId25"/>
    <p:sldId id="277" r:id="rId26"/>
    <p:sldId id="338" r:id="rId27"/>
    <p:sldId id="257" r:id="rId28"/>
    <p:sldId id="340" r:id="rId29"/>
    <p:sldId id="297" r:id="rId30"/>
    <p:sldId id="298" r:id="rId31"/>
    <p:sldId id="324" r:id="rId32"/>
    <p:sldId id="332" r:id="rId33"/>
    <p:sldId id="302" r:id="rId34"/>
    <p:sldId id="278" r:id="rId35"/>
    <p:sldId id="344" r:id="rId36"/>
    <p:sldId id="345" r:id="rId37"/>
    <p:sldId id="284" r:id="rId38"/>
    <p:sldId id="347" r:id="rId39"/>
    <p:sldId id="350" r:id="rId40"/>
    <p:sldId id="351" r:id="rId41"/>
    <p:sldId id="352" r:id="rId42"/>
    <p:sldId id="353" r:id="rId43"/>
    <p:sldId id="346" r:id="rId44"/>
    <p:sldId id="266" r:id="rId45"/>
    <p:sldId id="267" r:id="rId46"/>
    <p:sldId id="268" r:id="rId47"/>
    <p:sldId id="279" r:id="rId48"/>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77" d="100"/>
          <a:sy n="77" d="100"/>
        </p:scale>
        <p:origin x="679" y="2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261A4-BEF5-425C-864D-6B1ACF73ECD8}" type="datetimeFigureOut">
              <a:rPr lang="en-DE" smtClean="0"/>
              <a:t>15/03/2026</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367F8-F011-4309-B6F5-6BEA85B6487F}" type="slidenum">
              <a:rPr lang="en-DE" smtClean="0"/>
              <a:t>‹#›</a:t>
            </a:fld>
            <a:endParaRPr lang="en-DE"/>
          </a:p>
        </p:txBody>
      </p:sp>
    </p:spTree>
    <p:extLst>
      <p:ext uri="{BB962C8B-B14F-4D97-AF65-F5344CB8AC3E}">
        <p14:creationId xmlns:p14="http://schemas.microsoft.com/office/powerpoint/2010/main" val="163668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9809-03DD-6B9B-1FB0-DB03F18DB1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3ED23D55-25C8-2BB6-5FF8-1FE08EF45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AF4BF225-9576-58CA-12A0-F863A977F7F9}"/>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5" name="Footer Placeholder 4">
            <a:extLst>
              <a:ext uri="{FF2B5EF4-FFF2-40B4-BE49-F238E27FC236}">
                <a16:creationId xmlns:a16="http://schemas.microsoft.com/office/drawing/2014/main" id="{DF15F05D-E40A-5826-32F1-EE6B53D6187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6557230-E257-C35C-DCD3-0472A1B1C15D}"/>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65019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1DEF-84CE-BC57-E196-A72799D2C3BA}"/>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DEE1001F-DDE9-4D83-369D-F9174D5E6B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1F35CBA9-2293-DBFB-256A-B4CB818907CD}"/>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5" name="Footer Placeholder 4">
            <a:extLst>
              <a:ext uri="{FF2B5EF4-FFF2-40B4-BE49-F238E27FC236}">
                <a16:creationId xmlns:a16="http://schemas.microsoft.com/office/drawing/2014/main" id="{05D350BC-28CE-926A-2F44-ED61F0B80DC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C68E865-2925-ADA4-2EB0-EA9F8C9F3D69}"/>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264245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35EF28-1935-5335-F187-B7BC0B291A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63EF6D45-3CE0-180F-534B-0BA760C3E4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DAF9DCED-FA2C-A0A2-046D-268789812EEF}"/>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5" name="Footer Placeholder 4">
            <a:extLst>
              <a:ext uri="{FF2B5EF4-FFF2-40B4-BE49-F238E27FC236}">
                <a16:creationId xmlns:a16="http://schemas.microsoft.com/office/drawing/2014/main" id="{31AE1CA5-281F-191F-D974-56B2234CFDB0}"/>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1A22425-FC64-3428-1D28-DBFD0D3E197D}"/>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168030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0CC74-A41A-232A-2AB4-E301C88B5925}"/>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F4A2F409-8558-180E-D28B-BA2BEA714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D88357E-2F37-1534-F6AD-1762DB261FFD}"/>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5" name="Footer Placeholder 4">
            <a:extLst>
              <a:ext uri="{FF2B5EF4-FFF2-40B4-BE49-F238E27FC236}">
                <a16:creationId xmlns:a16="http://schemas.microsoft.com/office/drawing/2014/main" id="{EDFABF5D-36C8-93C8-0BF4-00917F91395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6562645-7A9E-39F3-DBB9-B002599AEE00}"/>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254883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AE6E-9BE1-D1E8-3DD8-9BF4A3B2F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F463ED58-2F1E-2214-41B1-C331EFF3AE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17B6E-18B5-1B84-2642-D16305CC7EF1}"/>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5" name="Footer Placeholder 4">
            <a:extLst>
              <a:ext uri="{FF2B5EF4-FFF2-40B4-BE49-F238E27FC236}">
                <a16:creationId xmlns:a16="http://schemas.microsoft.com/office/drawing/2014/main" id="{AF417749-8BFE-6D38-DD2D-57AFFC84024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ACD7A95-7A0D-C052-2DBF-421ED8605FFC}"/>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6331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318B-42B0-545B-F662-43E612707060}"/>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8E34512E-B0F4-0DAA-D40D-B89F264A58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50414883-534D-86C1-136C-85A6C3B52A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55441B0C-CE5A-4BC7-B486-B134041FFED9}"/>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6" name="Footer Placeholder 5">
            <a:extLst>
              <a:ext uri="{FF2B5EF4-FFF2-40B4-BE49-F238E27FC236}">
                <a16:creationId xmlns:a16="http://schemas.microsoft.com/office/drawing/2014/main" id="{D6BBF370-8DD8-7064-D11E-8FDE3B770CED}"/>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5B4543C6-96D4-060D-2BF1-AD0D0BBC9FCA}"/>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22412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10FE-3F87-012C-96BD-ACAFB70AA208}"/>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8EC8C720-6E0E-4D0C-91B5-827C4F540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9B0E32-D9C4-9BA7-88E3-A3CD8BBD2C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F56AC2BE-F946-FFDA-4A15-AE3949EF2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ABAE7-013A-2FBF-7E5B-C8394B4DA2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FA2979FE-4212-FFFB-2460-E702434B0964}"/>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8" name="Footer Placeholder 7">
            <a:extLst>
              <a:ext uri="{FF2B5EF4-FFF2-40B4-BE49-F238E27FC236}">
                <a16:creationId xmlns:a16="http://schemas.microsoft.com/office/drawing/2014/main" id="{D4B5E466-9AD8-C45E-CACC-953529AB29FD}"/>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C8C80A9E-A685-5293-7AB4-1CFED0525C6A}"/>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207980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C150-0DD4-3836-623D-4201541CFEBA}"/>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64BF4FA1-62F8-257F-8D48-76BBB19E6D17}"/>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4" name="Footer Placeholder 3">
            <a:extLst>
              <a:ext uri="{FF2B5EF4-FFF2-40B4-BE49-F238E27FC236}">
                <a16:creationId xmlns:a16="http://schemas.microsoft.com/office/drawing/2014/main" id="{EB621BF3-8958-CE58-EA8E-F189BBF7A666}"/>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516D4FB2-9BE5-1A22-FCD4-2F1910078805}"/>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151824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3B54A-6DCC-C7E0-0095-5804A03FEC41}"/>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3" name="Footer Placeholder 2">
            <a:extLst>
              <a:ext uri="{FF2B5EF4-FFF2-40B4-BE49-F238E27FC236}">
                <a16:creationId xmlns:a16="http://schemas.microsoft.com/office/drawing/2014/main" id="{1DE7C566-7110-D861-EC8F-9295F214AE6D}"/>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F142B2E7-A0DE-A7AD-3458-63BB0CF3957A}"/>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175665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BA8C-74C5-6F54-F595-8D0B235D0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EA3768B6-D029-F477-353B-0E57778D6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B8A16592-D3EE-BC4E-3CEC-AFDBCB2DB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B496AC-0338-3650-1EF4-142DBDC67F32}"/>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6" name="Footer Placeholder 5">
            <a:extLst>
              <a:ext uri="{FF2B5EF4-FFF2-40B4-BE49-F238E27FC236}">
                <a16:creationId xmlns:a16="http://schemas.microsoft.com/office/drawing/2014/main" id="{43675C3E-BBC7-6BC8-2FB8-D430010AD7E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19A90DED-8626-FBED-5D0A-793A2EB90F79}"/>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13820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D646-2524-A15D-FB4C-635168877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5CB597C2-F06D-7CAD-3138-287168BAC1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808D7E4C-70CF-26BD-6CD2-EF1FF5619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C71F37-BC89-81F1-6C23-A5BAF018C470}"/>
              </a:ext>
            </a:extLst>
          </p:cNvPr>
          <p:cNvSpPr>
            <a:spLocks noGrp="1"/>
          </p:cNvSpPr>
          <p:nvPr>
            <p:ph type="dt" sz="half" idx="10"/>
          </p:nvPr>
        </p:nvSpPr>
        <p:spPr/>
        <p:txBody>
          <a:bodyPr/>
          <a:lstStyle/>
          <a:p>
            <a:fld id="{1BA69D03-EB28-48CF-913E-532EEAB26A3F}" type="datetimeFigureOut">
              <a:rPr lang="en-DE" smtClean="0"/>
              <a:t>15/03/2026</a:t>
            </a:fld>
            <a:endParaRPr lang="en-DE"/>
          </a:p>
        </p:txBody>
      </p:sp>
      <p:sp>
        <p:nvSpPr>
          <p:cNvPr id="6" name="Footer Placeholder 5">
            <a:extLst>
              <a:ext uri="{FF2B5EF4-FFF2-40B4-BE49-F238E27FC236}">
                <a16:creationId xmlns:a16="http://schemas.microsoft.com/office/drawing/2014/main" id="{A0751E56-E967-6192-4B89-A8995F2D297E}"/>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700CA51A-31A9-5227-2531-6A7CEC2003C1}"/>
              </a:ext>
            </a:extLst>
          </p:cNvPr>
          <p:cNvSpPr>
            <a:spLocks noGrp="1"/>
          </p:cNvSpPr>
          <p:nvPr>
            <p:ph type="sldNum" sz="quarter" idx="12"/>
          </p:nvPr>
        </p:nvSpPr>
        <p:spPr/>
        <p:txBody>
          <a:bodyPr/>
          <a:lstStyle/>
          <a:p>
            <a:fld id="{3F9BD26F-BA20-42A4-BD8E-36DA01ACFD12}" type="slidenum">
              <a:rPr lang="en-DE" smtClean="0"/>
              <a:t>‹#›</a:t>
            </a:fld>
            <a:endParaRPr lang="en-DE"/>
          </a:p>
        </p:txBody>
      </p:sp>
    </p:spTree>
    <p:extLst>
      <p:ext uri="{BB962C8B-B14F-4D97-AF65-F5344CB8AC3E}">
        <p14:creationId xmlns:p14="http://schemas.microsoft.com/office/powerpoint/2010/main" val="1209516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7C3F63-42FC-ECCC-3214-F10EFAAC1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24E1E4F4-2F26-87E8-42CC-9CF078B16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2A9EB46-054B-5595-F734-532DE0FB1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A69D03-EB28-48CF-913E-532EEAB26A3F}" type="datetimeFigureOut">
              <a:rPr lang="en-DE" smtClean="0"/>
              <a:t>15/03/2026</a:t>
            </a:fld>
            <a:endParaRPr lang="en-DE"/>
          </a:p>
        </p:txBody>
      </p:sp>
      <p:sp>
        <p:nvSpPr>
          <p:cNvPr id="5" name="Footer Placeholder 4">
            <a:extLst>
              <a:ext uri="{FF2B5EF4-FFF2-40B4-BE49-F238E27FC236}">
                <a16:creationId xmlns:a16="http://schemas.microsoft.com/office/drawing/2014/main" id="{0816D00E-1931-0B52-7B54-5688B780E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7A10B082-F781-F32F-C2DA-2E368C273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9BD26F-BA20-42A4-BD8E-36DA01ACFD12}" type="slidenum">
              <a:rPr lang="en-DE" smtClean="0"/>
              <a:t>‹#›</a:t>
            </a:fld>
            <a:endParaRPr lang="en-DE"/>
          </a:p>
        </p:txBody>
      </p:sp>
    </p:spTree>
    <p:extLst>
      <p:ext uri="{BB962C8B-B14F-4D97-AF65-F5344CB8AC3E}">
        <p14:creationId xmlns:p14="http://schemas.microsoft.com/office/powerpoint/2010/main" val="1476358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C8CA-678C-5953-0121-D04D4B3A7BE6}"/>
              </a:ext>
            </a:extLst>
          </p:cNvPr>
          <p:cNvSpPr>
            <a:spLocks noGrp="1"/>
          </p:cNvSpPr>
          <p:nvPr>
            <p:ph type="ctrTitle"/>
          </p:nvPr>
        </p:nvSpPr>
        <p:spPr>
          <a:xfrm>
            <a:off x="1469499" y="1152641"/>
            <a:ext cx="9144000" cy="2387600"/>
          </a:xfrm>
        </p:spPr>
        <p:txBody>
          <a:bodyPr/>
          <a:lstStyle/>
          <a:p>
            <a:r>
              <a:rPr lang="en-US"/>
              <a:t>Upper Airway CFD Findings </a:t>
            </a:r>
            <a:br>
              <a:rPr lang="en-US"/>
            </a:br>
            <a:endParaRPr lang="en-DE" dirty="0"/>
          </a:p>
        </p:txBody>
      </p:sp>
      <p:sp>
        <p:nvSpPr>
          <p:cNvPr id="3" name="Subtitle 2">
            <a:extLst>
              <a:ext uri="{FF2B5EF4-FFF2-40B4-BE49-F238E27FC236}">
                <a16:creationId xmlns:a16="http://schemas.microsoft.com/office/drawing/2014/main" id="{7EC6B2D5-CDE3-2FC5-35B5-DDDA477EAFE8}"/>
              </a:ext>
            </a:extLst>
          </p:cNvPr>
          <p:cNvSpPr>
            <a:spLocks noGrp="1"/>
          </p:cNvSpPr>
          <p:nvPr>
            <p:ph type="subTitle" idx="1"/>
          </p:nvPr>
        </p:nvSpPr>
        <p:spPr>
          <a:xfrm>
            <a:off x="294706" y="3620204"/>
            <a:ext cx="11602587" cy="1655762"/>
          </a:xfrm>
        </p:spPr>
        <p:txBody>
          <a:bodyPr>
            <a:normAutofit fontScale="92500"/>
          </a:bodyPr>
          <a:lstStyle/>
          <a:p>
            <a:pPr algn="just"/>
            <a:r>
              <a:rPr lang="en-US" b="1" i="1"/>
              <a:t>Disclaimer: </a:t>
            </a:r>
            <a:r>
              <a:rPr lang="en-US" i="1"/>
              <a:t>The CFD findings presented here are intended solely for educational purposes. They do not constitute medical advice, diagnosis, or treatment. The analyses reflect modeling assumptions and cannot replace a clinical evaluation. Always consult your licensed healthcare provider regarding any questions about your health, diagnosis, or treatment options. Do not ignore or delay seeking professional medical advice because of something presented here.</a:t>
            </a:r>
            <a:endParaRPr lang="en-DE" i="1" dirty="0"/>
          </a:p>
        </p:txBody>
      </p:sp>
    </p:spTree>
    <p:extLst>
      <p:ext uri="{BB962C8B-B14F-4D97-AF65-F5344CB8AC3E}">
        <p14:creationId xmlns:p14="http://schemas.microsoft.com/office/powerpoint/2010/main" val="320641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4992-8119-E016-78AA-B56921FEB840}"/>
              </a:ext>
            </a:extLst>
          </p:cNvPr>
          <p:cNvSpPr>
            <a:spLocks noGrp="1"/>
          </p:cNvSpPr>
          <p:nvPr>
            <p:ph type="title"/>
          </p:nvPr>
        </p:nvSpPr>
        <p:spPr/>
        <p:txBody>
          <a:bodyPr/>
          <a:lstStyle/>
          <a:p>
            <a:r>
              <a:rPr lang="en-US" dirty="0">
                <a:solidFill>
                  <a:schemeClr val="bg1"/>
                </a:solidFill>
              </a:rPr>
              <a:t>5. Heat flux</a:t>
            </a:r>
            <a:endParaRPr lang="en-DE" dirty="0">
              <a:solidFill>
                <a:schemeClr val="bg1"/>
              </a:solidFill>
            </a:endParaRPr>
          </a:p>
        </p:txBody>
      </p:sp>
      <p:pic>
        <p:nvPicPr>
          <p:cNvPr id="5" name="Picture 4">
            <a:extLst>
              <a:ext uri="{FF2B5EF4-FFF2-40B4-BE49-F238E27FC236}">
                <a16:creationId xmlns:a16="http://schemas.microsoft.com/office/drawing/2014/main" id="{133561D9-E106-6D45-ECCA-5CDF8175D9CD}"/>
              </a:ext>
            </a:extLst>
          </p:cNvPr>
          <p:cNvPicPr>
            <a:picLocks noChangeAspect="1"/>
          </p:cNvPicPr>
          <p:nvPr/>
        </p:nvPicPr>
        <p:blipFill>
          <a:blip r:embed="rId2"/>
          <a:stretch>
            <a:fillRect/>
          </a:stretch>
        </p:blipFill>
        <p:spPr>
          <a:xfrm>
            <a:off x="5213529" y="0"/>
            <a:ext cx="6840218" cy="6858000"/>
          </a:xfrm>
          <a:prstGeom prst="rect">
            <a:avLst/>
          </a:prstGeom>
        </p:spPr>
      </p:pic>
    </p:spTree>
    <p:extLst>
      <p:ext uri="{BB962C8B-B14F-4D97-AF65-F5344CB8AC3E}">
        <p14:creationId xmlns:p14="http://schemas.microsoft.com/office/powerpoint/2010/main" val="530818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E8EF-3342-23B5-9C8E-37605BCF506A}"/>
              </a:ext>
            </a:extLst>
          </p:cNvPr>
          <p:cNvSpPr>
            <a:spLocks noGrp="1"/>
          </p:cNvSpPr>
          <p:nvPr>
            <p:ph type="title"/>
          </p:nvPr>
        </p:nvSpPr>
        <p:spPr/>
        <p:txBody>
          <a:bodyPr/>
          <a:lstStyle/>
          <a:p>
            <a:r>
              <a:rPr lang="en-US" dirty="0"/>
              <a:t>1. Case overview</a:t>
            </a:r>
            <a:endParaRPr lang="en-DE" dirty="0"/>
          </a:p>
        </p:txBody>
      </p:sp>
      <p:sp>
        <p:nvSpPr>
          <p:cNvPr id="3" name="TextBox 2">
            <a:extLst>
              <a:ext uri="{FF2B5EF4-FFF2-40B4-BE49-F238E27FC236}">
                <a16:creationId xmlns:a16="http://schemas.microsoft.com/office/drawing/2014/main" id="{461DF7C9-1ABE-07A9-930E-0540F0E6ED5A}"/>
              </a:ext>
            </a:extLst>
          </p:cNvPr>
          <p:cNvSpPr txBox="1"/>
          <p:nvPr/>
        </p:nvSpPr>
        <p:spPr>
          <a:xfrm>
            <a:off x="1042665" y="1984744"/>
            <a:ext cx="9952075" cy="1477328"/>
          </a:xfrm>
          <a:prstGeom prst="rect">
            <a:avLst/>
          </a:prstGeom>
          <a:noFill/>
        </p:spPr>
        <p:txBody>
          <a:bodyPr wrap="square" rtlCol="0">
            <a:spAutoFit/>
          </a:bodyPr>
          <a:lstStyle/>
          <a:p>
            <a:r>
              <a:rPr lang="en-US" dirty="0"/>
              <a:t>The CFD was conducted on two CBCT scans, one conducted prior to and one after maxillary expansion. The CBCT scans (slides 12-15) show a narrowing of the airway in the lower </a:t>
            </a:r>
            <a:r>
              <a:rPr lang="en-US" dirty="0" err="1"/>
              <a:t>naso</a:t>
            </a:r>
            <a:r>
              <a:rPr lang="en-US" dirty="0"/>
              <a:t>- and the oropharynx, both pre and post expansion. Slides 16-18 show the effect of expansion on the nasomaxillary complex. Slides 19 and 20 measure nasal aperture pre and post expansion, while slides 21-24 show nasal cavity anatomy at different cross sections. </a:t>
            </a:r>
          </a:p>
        </p:txBody>
      </p:sp>
    </p:spTree>
    <p:extLst>
      <p:ext uri="{BB962C8B-B14F-4D97-AF65-F5344CB8AC3E}">
        <p14:creationId xmlns:p14="http://schemas.microsoft.com/office/powerpoint/2010/main" val="339461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8D4A-010B-CF46-7C14-410AC93C5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4F638-48C8-4E3A-DBA3-6102F4744552}"/>
              </a:ext>
            </a:extLst>
          </p:cNvPr>
          <p:cNvSpPr>
            <a:spLocks noGrp="1"/>
          </p:cNvSpPr>
          <p:nvPr>
            <p:ph type="title"/>
          </p:nvPr>
        </p:nvSpPr>
        <p:spPr>
          <a:xfrm>
            <a:off x="575930" y="223357"/>
            <a:ext cx="10515600" cy="1325563"/>
          </a:xfrm>
        </p:spPr>
        <p:txBody>
          <a:bodyPr/>
          <a:lstStyle/>
          <a:p>
            <a:r>
              <a:rPr lang="en-US" dirty="0"/>
              <a:t>2017 CBCT</a:t>
            </a:r>
            <a:endParaRPr lang="en-DE" dirty="0"/>
          </a:p>
        </p:txBody>
      </p:sp>
      <p:pic>
        <p:nvPicPr>
          <p:cNvPr id="4" name="Picture 3">
            <a:extLst>
              <a:ext uri="{FF2B5EF4-FFF2-40B4-BE49-F238E27FC236}">
                <a16:creationId xmlns:a16="http://schemas.microsoft.com/office/drawing/2014/main" id="{346A8E32-7016-5B6B-690E-74AC6DABA27B}"/>
              </a:ext>
            </a:extLst>
          </p:cNvPr>
          <p:cNvPicPr>
            <a:picLocks noChangeAspect="1"/>
          </p:cNvPicPr>
          <p:nvPr/>
        </p:nvPicPr>
        <p:blipFill>
          <a:blip r:embed="rId2"/>
          <a:stretch>
            <a:fillRect/>
          </a:stretch>
        </p:blipFill>
        <p:spPr>
          <a:xfrm>
            <a:off x="208277" y="1340098"/>
            <a:ext cx="11888859" cy="5439534"/>
          </a:xfrm>
          <a:prstGeom prst="rect">
            <a:avLst/>
          </a:prstGeom>
        </p:spPr>
      </p:pic>
    </p:spTree>
    <p:extLst>
      <p:ext uri="{BB962C8B-B14F-4D97-AF65-F5344CB8AC3E}">
        <p14:creationId xmlns:p14="http://schemas.microsoft.com/office/powerpoint/2010/main" val="338201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3928-7AA5-E039-B45D-F24B07D8A073}"/>
              </a:ext>
            </a:extLst>
          </p:cNvPr>
          <p:cNvSpPr>
            <a:spLocks noGrp="1"/>
          </p:cNvSpPr>
          <p:nvPr>
            <p:ph type="title"/>
          </p:nvPr>
        </p:nvSpPr>
        <p:spPr>
          <a:xfrm>
            <a:off x="718636" y="196077"/>
            <a:ext cx="10515600" cy="1325563"/>
          </a:xfrm>
        </p:spPr>
        <p:txBody>
          <a:bodyPr/>
          <a:lstStyle/>
          <a:p>
            <a:r>
              <a:rPr lang="en-US" dirty="0"/>
              <a:t>2017 CBCT</a:t>
            </a:r>
            <a:endParaRPr lang="en-DE" dirty="0"/>
          </a:p>
        </p:txBody>
      </p:sp>
      <p:pic>
        <p:nvPicPr>
          <p:cNvPr id="4" name="Picture 3">
            <a:extLst>
              <a:ext uri="{FF2B5EF4-FFF2-40B4-BE49-F238E27FC236}">
                <a16:creationId xmlns:a16="http://schemas.microsoft.com/office/drawing/2014/main" id="{9DE4FA58-E0A1-DE40-9277-497944CE0499}"/>
              </a:ext>
            </a:extLst>
          </p:cNvPr>
          <p:cNvPicPr>
            <a:picLocks noChangeAspect="1"/>
          </p:cNvPicPr>
          <p:nvPr/>
        </p:nvPicPr>
        <p:blipFill>
          <a:blip r:embed="rId2"/>
          <a:stretch>
            <a:fillRect/>
          </a:stretch>
        </p:blipFill>
        <p:spPr>
          <a:xfrm>
            <a:off x="718636" y="1321654"/>
            <a:ext cx="10754728" cy="5441944"/>
          </a:xfrm>
          <a:prstGeom prst="rect">
            <a:avLst/>
          </a:prstGeom>
        </p:spPr>
      </p:pic>
    </p:spTree>
    <p:extLst>
      <p:ext uri="{BB962C8B-B14F-4D97-AF65-F5344CB8AC3E}">
        <p14:creationId xmlns:p14="http://schemas.microsoft.com/office/powerpoint/2010/main" val="289203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A45E-7817-8AB8-6B74-06120BDFD7A8}"/>
              </a:ext>
            </a:extLst>
          </p:cNvPr>
          <p:cNvSpPr>
            <a:spLocks noGrp="1"/>
          </p:cNvSpPr>
          <p:nvPr>
            <p:ph type="title"/>
          </p:nvPr>
        </p:nvSpPr>
        <p:spPr>
          <a:xfrm>
            <a:off x="715255" y="267903"/>
            <a:ext cx="10515600" cy="1325563"/>
          </a:xfrm>
        </p:spPr>
        <p:txBody>
          <a:bodyPr/>
          <a:lstStyle/>
          <a:p>
            <a:r>
              <a:rPr lang="en-US" dirty="0"/>
              <a:t>2024 CBCT</a:t>
            </a:r>
            <a:endParaRPr lang="en-DE" dirty="0"/>
          </a:p>
        </p:txBody>
      </p:sp>
      <p:sp>
        <p:nvSpPr>
          <p:cNvPr id="7" name="Content Placeholder 6">
            <a:extLst>
              <a:ext uri="{FF2B5EF4-FFF2-40B4-BE49-F238E27FC236}">
                <a16:creationId xmlns:a16="http://schemas.microsoft.com/office/drawing/2014/main" id="{CC738355-2417-A68C-CF7C-B0C864F8654E}"/>
              </a:ext>
            </a:extLst>
          </p:cNvPr>
          <p:cNvSpPr>
            <a:spLocks noGrp="1"/>
          </p:cNvSpPr>
          <p:nvPr>
            <p:ph idx="1"/>
          </p:nvPr>
        </p:nvSpPr>
        <p:spPr/>
        <p:txBody>
          <a:bodyPr/>
          <a:lstStyle/>
          <a:p>
            <a:endParaRPr lang="en-DE"/>
          </a:p>
        </p:txBody>
      </p:sp>
      <p:pic>
        <p:nvPicPr>
          <p:cNvPr id="4" name="Picture 3">
            <a:extLst>
              <a:ext uri="{FF2B5EF4-FFF2-40B4-BE49-F238E27FC236}">
                <a16:creationId xmlns:a16="http://schemas.microsoft.com/office/drawing/2014/main" id="{D5A9B985-C2A6-6734-0AA8-C6510F7EC165}"/>
              </a:ext>
            </a:extLst>
          </p:cNvPr>
          <p:cNvPicPr>
            <a:picLocks noChangeAspect="1"/>
          </p:cNvPicPr>
          <p:nvPr/>
        </p:nvPicPr>
        <p:blipFill>
          <a:blip r:embed="rId2"/>
          <a:stretch>
            <a:fillRect/>
          </a:stretch>
        </p:blipFill>
        <p:spPr>
          <a:xfrm>
            <a:off x="245889" y="1361308"/>
            <a:ext cx="11888859" cy="5496692"/>
          </a:xfrm>
          <a:prstGeom prst="rect">
            <a:avLst/>
          </a:prstGeom>
        </p:spPr>
      </p:pic>
    </p:spTree>
    <p:extLst>
      <p:ext uri="{BB962C8B-B14F-4D97-AF65-F5344CB8AC3E}">
        <p14:creationId xmlns:p14="http://schemas.microsoft.com/office/powerpoint/2010/main" val="2643939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9EDC-1C71-5A05-AFE4-CCAA61B2C45F}"/>
              </a:ext>
            </a:extLst>
          </p:cNvPr>
          <p:cNvSpPr>
            <a:spLocks noGrp="1"/>
          </p:cNvSpPr>
          <p:nvPr>
            <p:ph type="title"/>
          </p:nvPr>
        </p:nvSpPr>
        <p:spPr/>
        <p:txBody>
          <a:bodyPr/>
          <a:lstStyle/>
          <a:p>
            <a:r>
              <a:rPr lang="en-US" dirty="0"/>
              <a:t>2024 CBCT</a:t>
            </a:r>
            <a:endParaRPr lang="en-DE" dirty="0"/>
          </a:p>
        </p:txBody>
      </p:sp>
      <p:sp>
        <p:nvSpPr>
          <p:cNvPr id="3" name="Content Placeholder 2">
            <a:extLst>
              <a:ext uri="{FF2B5EF4-FFF2-40B4-BE49-F238E27FC236}">
                <a16:creationId xmlns:a16="http://schemas.microsoft.com/office/drawing/2014/main" id="{0BA5361C-C635-88A0-895E-4039461C4E19}"/>
              </a:ext>
            </a:extLst>
          </p:cNvPr>
          <p:cNvSpPr>
            <a:spLocks noGrp="1"/>
          </p:cNvSpPr>
          <p:nvPr>
            <p:ph idx="1"/>
          </p:nvPr>
        </p:nvSpPr>
        <p:spPr/>
        <p:txBody>
          <a:bodyPr/>
          <a:lstStyle/>
          <a:p>
            <a:endParaRPr lang="en-DE"/>
          </a:p>
        </p:txBody>
      </p:sp>
      <p:pic>
        <p:nvPicPr>
          <p:cNvPr id="7" name="Picture 6">
            <a:extLst>
              <a:ext uri="{FF2B5EF4-FFF2-40B4-BE49-F238E27FC236}">
                <a16:creationId xmlns:a16="http://schemas.microsoft.com/office/drawing/2014/main" id="{5633943E-70E1-0096-6E65-8B348785AF5A}"/>
              </a:ext>
            </a:extLst>
          </p:cNvPr>
          <p:cNvPicPr>
            <a:picLocks noChangeAspect="1"/>
          </p:cNvPicPr>
          <p:nvPr/>
        </p:nvPicPr>
        <p:blipFill>
          <a:blip r:embed="rId2"/>
          <a:stretch>
            <a:fillRect/>
          </a:stretch>
        </p:blipFill>
        <p:spPr>
          <a:xfrm>
            <a:off x="570508" y="1271743"/>
            <a:ext cx="10894070" cy="5586257"/>
          </a:xfrm>
          <a:prstGeom prst="rect">
            <a:avLst/>
          </a:prstGeom>
        </p:spPr>
      </p:pic>
    </p:spTree>
    <p:extLst>
      <p:ext uri="{BB962C8B-B14F-4D97-AF65-F5344CB8AC3E}">
        <p14:creationId xmlns:p14="http://schemas.microsoft.com/office/powerpoint/2010/main" val="3187586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AC89-E5C8-30FB-A3B6-07524F583AFF}"/>
              </a:ext>
            </a:extLst>
          </p:cNvPr>
          <p:cNvSpPr>
            <a:spLocks noGrp="1"/>
          </p:cNvSpPr>
          <p:nvPr>
            <p:ph type="title"/>
          </p:nvPr>
        </p:nvSpPr>
        <p:spPr/>
        <p:txBody>
          <a:bodyPr/>
          <a:lstStyle/>
          <a:p>
            <a:endParaRPr lang="en-DE" dirty="0"/>
          </a:p>
        </p:txBody>
      </p:sp>
      <p:pic>
        <p:nvPicPr>
          <p:cNvPr id="7" name="GIFs00000250">
            <a:hlinkClick r:id="" action="ppaction://media"/>
            <a:extLst>
              <a:ext uri="{FF2B5EF4-FFF2-40B4-BE49-F238E27FC236}">
                <a16:creationId xmlns:a16="http://schemas.microsoft.com/office/drawing/2014/main" id="{CE7B7D2E-C111-B538-A123-CBEAA8FD40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42226"/>
            <a:ext cx="11955643" cy="6773547"/>
          </a:xfrm>
        </p:spPr>
      </p:pic>
    </p:spTree>
    <p:extLst>
      <p:ext uri="{BB962C8B-B14F-4D97-AF65-F5344CB8AC3E}">
        <p14:creationId xmlns:p14="http://schemas.microsoft.com/office/powerpoint/2010/main" val="22824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AC89-E5C8-30FB-A3B6-07524F583AFF}"/>
              </a:ext>
            </a:extLst>
          </p:cNvPr>
          <p:cNvSpPr>
            <a:spLocks noGrp="1"/>
          </p:cNvSpPr>
          <p:nvPr>
            <p:ph type="title"/>
          </p:nvPr>
        </p:nvSpPr>
        <p:spPr/>
        <p:txBody>
          <a:bodyPr/>
          <a:lstStyle/>
          <a:p>
            <a:endParaRPr lang="en-DE" dirty="0"/>
          </a:p>
        </p:txBody>
      </p:sp>
      <p:pic>
        <p:nvPicPr>
          <p:cNvPr id="6" name="GIFs00000039">
            <a:hlinkClick r:id="" action="ppaction://media"/>
            <a:extLst>
              <a:ext uri="{FF2B5EF4-FFF2-40B4-BE49-F238E27FC236}">
                <a16:creationId xmlns:a16="http://schemas.microsoft.com/office/drawing/2014/main" id="{F7769A14-2D36-6182-AFEF-E49524B144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168" y="19192"/>
            <a:ext cx="12070832" cy="6838808"/>
          </a:xfrm>
        </p:spPr>
      </p:pic>
    </p:spTree>
    <p:extLst>
      <p:ext uri="{BB962C8B-B14F-4D97-AF65-F5344CB8AC3E}">
        <p14:creationId xmlns:p14="http://schemas.microsoft.com/office/powerpoint/2010/main" val="382676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IFs00000089">
            <a:hlinkClick r:id="" action="ppaction://media"/>
            <a:extLst>
              <a:ext uri="{FF2B5EF4-FFF2-40B4-BE49-F238E27FC236}">
                <a16:creationId xmlns:a16="http://schemas.microsoft.com/office/drawing/2014/main" id="{BA2C7B53-9FB1-80DC-0783-588A3C4ED4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417" y="0"/>
            <a:ext cx="12292834" cy="6964585"/>
          </a:xfrm>
        </p:spPr>
      </p:pic>
    </p:spTree>
    <p:extLst>
      <p:ext uri="{BB962C8B-B14F-4D97-AF65-F5344CB8AC3E}">
        <p14:creationId xmlns:p14="http://schemas.microsoft.com/office/powerpoint/2010/main" val="401438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21B12-2DB0-9930-C312-A9F02EDAC3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DDDFCA-BA15-99F6-F88A-D067F24B53E8}"/>
              </a:ext>
            </a:extLst>
          </p:cNvPr>
          <p:cNvPicPr>
            <a:picLocks noChangeAspect="1"/>
          </p:cNvPicPr>
          <p:nvPr/>
        </p:nvPicPr>
        <p:blipFill>
          <a:blip r:embed="rId2"/>
          <a:stretch>
            <a:fillRect/>
          </a:stretch>
        </p:blipFill>
        <p:spPr>
          <a:xfrm>
            <a:off x="0" y="0"/>
            <a:ext cx="8188101" cy="6858000"/>
          </a:xfrm>
          <a:prstGeom prst="rect">
            <a:avLst/>
          </a:prstGeom>
        </p:spPr>
      </p:pic>
      <p:sp>
        <p:nvSpPr>
          <p:cNvPr id="2" name="TextBox 1">
            <a:extLst>
              <a:ext uri="{FF2B5EF4-FFF2-40B4-BE49-F238E27FC236}">
                <a16:creationId xmlns:a16="http://schemas.microsoft.com/office/drawing/2014/main" id="{1392F38B-9CE4-FD2C-5E29-6578F570A2C0}"/>
              </a:ext>
            </a:extLst>
          </p:cNvPr>
          <p:cNvSpPr txBox="1"/>
          <p:nvPr/>
        </p:nvSpPr>
        <p:spPr>
          <a:xfrm>
            <a:off x="8403771" y="341086"/>
            <a:ext cx="3403600" cy="646331"/>
          </a:xfrm>
          <a:prstGeom prst="rect">
            <a:avLst/>
          </a:prstGeom>
          <a:noFill/>
        </p:spPr>
        <p:txBody>
          <a:bodyPr wrap="square" rtlCol="0">
            <a:spAutoFit/>
          </a:bodyPr>
          <a:lstStyle/>
          <a:p>
            <a:r>
              <a:rPr lang="en-US" dirty="0"/>
              <a:t>Pre-expansion, 2017 </a:t>
            </a:r>
            <a:br>
              <a:rPr lang="en-US" dirty="0"/>
            </a:br>
            <a:r>
              <a:rPr lang="en-US" dirty="0"/>
              <a:t>Nasal aperture measurements</a:t>
            </a:r>
            <a:endParaRPr lang="en-DE" dirty="0"/>
          </a:p>
        </p:txBody>
      </p:sp>
    </p:spTree>
    <p:extLst>
      <p:ext uri="{BB962C8B-B14F-4D97-AF65-F5344CB8AC3E}">
        <p14:creationId xmlns:p14="http://schemas.microsoft.com/office/powerpoint/2010/main" val="1598054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96D17-319B-6DD0-3239-396FE0081273}"/>
              </a:ext>
            </a:extLst>
          </p:cNvPr>
          <p:cNvSpPr>
            <a:spLocks noGrp="1"/>
          </p:cNvSpPr>
          <p:nvPr>
            <p:ph type="title"/>
          </p:nvPr>
        </p:nvSpPr>
        <p:spPr/>
        <p:txBody>
          <a:bodyPr/>
          <a:lstStyle/>
          <a:p>
            <a:r>
              <a:rPr lang="en-US"/>
              <a:t>Table of content</a:t>
            </a:r>
            <a:endParaRPr lang="en-DE" dirty="0"/>
          </a:p>
        </p:txBody>
      </p:sp>
      <p:sp>
        <p:nvSpPr>
          <p:cNvPr id="3" name="Content Placeholder 2">
            <a:extLst>
              <a:ext uri="{FF2B5EF4-FFF2-40B4-BE49-F238E27FC236}">
                <a16:creationId xmlns:a16="http://schemas.microsoft.com/office/drawing/2014/main" id="{48965887-BFAD-4D0F-9834-C83181A36FE3}"/>
              </a:ext>
            </a:extLst>
          </p:cNvPr>
          <p:cNvSpPr>
            <a:spLocks noGrp="1"/>
          </p:cNvSpPr>
          <p:nvPr>
            <p:ph idx="1"/>
          </p:nvPr>
        </p:nvSpPr>
        <p:spPr/>
        <p:txBody>
          <a:bodyPr/>
          <a:lstStyle/>
          <a:p>
            <a:pPr marL="514350" indent="-514350">
              <a:buAutoNum type="arabicPeriod"/>
            </a:pPr>
            <a:r>
              <a:rPr lang="en-US" dirty="0"/>
              <a:t>Introduction to CFD: Slides 3-10</a:t>
            </a:r>
          </a:p>
          <a:p>
            <a:pPr marL="514350" indent="-514350">
              <a:buAutoNum type="arabicPeriod"/>
            </a:pPr>
            <a:r>
              <a:rPr lang="en-US" dirty="0"/>
              <a:t>Case overview: Slides 11-24</a:t>
            </a:r>
          </a:p>
          <a:p>
            <a:pPr marL="514350" indent="-514350">
              <a:buAutoNum type="arabicPeriod"/>
            </a:pPr>
            <a:r>
              <a:rPr lang="en-US" dirty="0"/>
              <a:t>Pressure findings: Slides 25-28</a:t>
            </a:r>
          </a:p>
          <a:p>
            <a:pPr marL="514350" indent="-514350">
              <a:buAutoNum type="arabicPeriod"/>
            </a:pPr>
            <a:r>
              <a:rPr lang="en-US" dirty="0"/>
              <a:t>Nasal cavity analysis: Slides 29-33</a:t>
            </a:r>
          </a:p>
          <a:p>
            <a:pPr marL="514350" indent="-514350">
              <a:buAutoNum type="arabicPeriod"/>
            </a:pPr>
            <a:r>
              <a:rPr lang="en-US" dirty="0"/>
              <a:t>Velocity findings: Slides 34-36</a:t>
            </a:r>
          </a:p>
          <a:p>
            <a:pPr marL="514350" indent="-514350">
              <a:buAutoNum type="arabicPeriod"/>
            </a:pPr>
            <a:r>
              <a:rPr lang="en-US" dirty="0"/>
              <a:t>Turbulence findings: </a:t>
            </a:r>
            <a:r>
              <a:rPr lang="en-US"/>
              <a:t>Slides 37-47</a:t>
            </a:r>
            <a:endParaRPr lang="en-US" dirty="0"/>
          </a:p>
          <a:p>
            <a:pPr marL="514350" indent="-514350">
              <a:buAutoNum type="arabicPeriod"/>
            </a:pPr>
            <a:endParaRPr lang="en-DE" dirty="0"/>
          </a:p>
        </p:txBody>
      </p:sp>
    </p:spTree>
    <p:extLst>
      <p:ext uri="{BB962C8B-B14F-4D97-AF65-F5344CB8AC3E}">
        <p14:creationId xmlns:p14="http://schemas.microsoft.com/office/powerpoint/2010/main" val="2879943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D95936-50DD-DB83-F161-91FDA5F3EDAA}"/>
              </a:ext>
            </a:extLst>
          </p:cNvPr>
          <p:cNvPicPr>
            <a:picLocks noChangeAspect="1"/>
          </p:cNvPicPr>
          <p:nvPr/>
        </p:nvPicPr>
        <p:blipFill>
          <a:blip r:embed="rId2"/>
          <a:stretch>
            <a:fillRect/>
          </a:stretch>
        </p:blipFill>
        <p:spPr>
          <a:xfrm>
            <a:off x="3922845" y="0"/>
            <a:ext cx="8269155" cy="6858000"/>
          </a:xfrm>
          <a:prstGeom prst="rect">
            <a:avLst/>
          </a:prstGeom>
        </p:spPr>
      </p:pic>
      <p:sp>
        <p:nvSpPr>
          <p:cNvPr id="7" name="TextBox 6">
            <a:extLst>
              <a:ext uri="{FF2B5EF4-FFF2-40B4-BE49-F238E27FC236}">
                <a16:creationId xmlns:a16="http://schemas.microsoft.com/office/drawing/2014/main" id="{4EDFC6D1-3735-2061-04A4-8D88C74E70E3}"/>
              </a:ext>
            </a:extLst>
          </p:cNvPr>
          <p:cNvSpPr txBox="1"/>
          <p:nvPr/>
        </p:nvSpPr>
        <p:spPr>
          <a:xfrm>
            <a:off x="246742" y="362857"/>
            <a:ext cx="3403600" cy="646331"/>
          </a:xfrm>
          <a:prstGeom prst="rect">
            <a:avLst/>
          </a:prstGeom>
          <a:noFill/>
        </p:spPr>
        <p:txBody>
          <a:bodyPr wrap="square" rtlCol="0">
            <a:spAutoFit/>
          </a:bodyPr>
          <a:lstStyle/>
          <a:p>
            <a:r>
              <a:rPr lang="en-US" dirty="0"/>
              <a:t>Post-expansion, 2024 </a:t>
            </a:r>
            <a:br>
              <a:rPr lang="en-US" dirty="0"/>
            </a:br>
            <a:r>
              <a:rPr lang="en-US" dirty="0"/>
              <a:t>Nasal aperture measurements</a:t>
            </a:r>
            <a:endParaRPr lang="en-DE" dirty="0"/>
          </a:p>
        </p:txBody>
      </p:sp>
    </p:spTree>
    <p:extLst>
      <p:ext uri="{BB962C8B-B14F-4D97-AF65-F5344CB8AC3E}">
        <p14:creationId xmlns:p14="http://schemas.microsoft.com/office/powerpoint/2010/main" val="66398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C9E2-25C9-F0EC-7521-25170DC13AB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7F47AC3-DCA7-5D0E-8165-5CAA011241E8}"/>
              </a:ext>
            </a:extLst>
          </p:cNvPr>
          <p:cNvPicPr>
            <a:picLocks noChangeAspect="1"/>
          </p:cNvPicPr>
          <p:nvPr/>
        </p:nvPicPr>
        <p:blipFill>
          <a:blip r:embed="rId2"/>
          <a:stretch>
            <a:fillRect/>
          </a:stretch>
        </p:blipFill>
        <p:spPr>
          <a:xfrm>
            <a:off x="0" y="609600"/>
            <a:ext cx="8143921" cy="5504121"/>
          </a:xfrm>
          <a:prstGeom prst="rect">
            <a:avLst/>
          </a:prstGeom>
          <a:ln>
            <a:solidFill>
              <a:schemeClr val="tx1"/>
            </a:solidFill>
          </a:ln>
        </p:spPr>
      </p:pic>
      <p:pic>
        <p:nvPicPr>
          <p:cNvPr id="4" name="Picture 3">
            <a:extLst>
              <a:ext uri="{FF2B5EF4-FFF2-40B4-BE49-F238E27FC236}">
                <a16:creationId xmlns:a16="http://schemas.microsoft.com/office/drawing/2014/main" id="{C41ECB21-2844-6F82-04BB-8F85C2BAAA5B}"/>
              </a:ext>
            </a:extLst>
          </p:cNvPr>
          <p:cNvPicPr>
            <a:picLocks noChangeAspect="1"/>
          </p:cNvPicPr>
          <p:nvPr/>
        </p:nvPicPr>
        <p:blipFill>
          <a:blip r:embed="rId3"/>
          <a:stretch>
            <a:fillRect/>
          </a:stretch>
        </p:blipFill>
        <p:spPr>
          <a:xfrm>
            <a:off x="7467085" y="834655"/>
            <a:ext cx="4533529" cy="5054009"/>
          </a:xfrm>
          <a:prstGeom prst="rect">
            <a:avLst/>
          </a:prstGeom>
          <a:ln>
            <a:solidFill>
              <a:schemeClr val="tx1"/>
            </a:solidFill>
          </a:ln>
        </p:spPr>
      </p:pic>
    </p:spTree>
    <p:extLst>
      <p:ext uri="{BB962C8B-B14F-4D97-AF65-F5344CB8AC3E}">
        <p14:creationId xmlns:p14="http://schemas.microsoft.com/office/powerpoint/2010/main" val="351963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DE26B-A011-C80C-0585-8A7DFF6B5779}"/>
              </a:ext>
            </a:extLst>
          </p:cNvPr>
          <p:cNvPicPr>
            <a:picLocks noChangeAspect="1"/>
          </p:cNvPicPr>
          <p:nvPr/>
        </p:nvPicPr>
        <p:blipFill>
          <a:blip r:embed="rId2"/>
          <a:stretch>
            <a:fillRect/>
          </a:stretch>
        </p:blipFill>
        <p:spPr>
          <a:xfrm>
            <a:off x="575199" y="351573"/>
            <a:ext cx="7229099" cy="6010239"/>
          </a:xfrm>
          <a:prstGeom prst="rect">
            <a:avLst/>
          </a:prstGeom>
          <a:ln>
            <a:solidFill>
              <a:schemeClr val="tx1"/>
            </a:solidFill>
          </a:ln>
        </p:spPr>
      </p:pic>
      <p:pic>
        <p:nvPicPr>
          <p:cNvPr id="7" name="Picture 6">
            <a:extLst>
              <a:ext uri="{FF2B5EF4-FFF2-40B4-BE49-F238E27FC236}">
                <a16:creationId xmlns:a16="http://schemas.microsoft.com/office/drawing/2014/main" id="{BE07E6C5-CDE4-0133-D694-BFC05387454C}"/>
              </a:ext>
            </a:extLst>
          </p:cNvPr>
          <p:cNvPicPr>
            <a:picLocks noChangeAspect="1"/>
          </p:cNvPicPr>
          <p:nvPr/>
        </p:nvPicPr>
        <p:blipFill>
          <a:blip r:embed="rId3"/>
          <a:stretch>
            <a:fillRect/>
          </a:stretch>
        </p:blipFill>
        <p:spPr>
          <a:xfrm>
            <a:off x="7193604" y="771208"/>
            <a:ext cx="4929436" cy="5170967"/>
          </a:xfrm>
          <a:prstGeom prst="rect">
            <a:avLst/>
          </a:prstGeom>
          <a:ln>
            <a:solidFill>
              <a:schemeClr val="tx1"/>
            </a:solidFill>
          </a:ln>
        </p:spPr>
      </p:pic>
    </p:spTree>
    <p:extLst>
      <p:ext uri="{BB962C8B-B14F-4D97-AF65-F5344CB8AC3E}">
        <p14:creationId xmlns:p14="http://schemas.microsoft.com/office/powerpoint/2010/main" val="2289016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0927DC-21B1-B1DF-5E4F-92202D94D252}"/>
              </a:ext>
            </a:extLst>
          </p:cNvPr>
          <p:cNvPicPr>
            <a:picLocks noChangeAspect="1"/>
          </p:cNvPicPr>
          <p:nvPr/>
        </p:nvPicPr>
        <p:blipFill>
          <a:blip r:embed="rId2"/>
          <a:stretch>
            <a:fillRect/>
          </a:stretch>
        </p:blipFill>
        <p:spPr>
          <a:xfrm>
            <a:off x="269359" y="627474"/>
            <a:ext cx="7320233" cy="5603050"/>
          </a:xfrm>
          <a:prstGeom prst="rect">
            <a:avLst/>
          </a:prstGeom>
          <a:ln>
            <a:solidFill>
              <a:schemeClr val="tx1"/>
            </a:solidFill>
          </a:ln>
        </p:spPr>
      </p:pic>
      <p:pic>
        <p:nvPicPr>
          <p:cNvPr id="4" name="Picture 3">
            <a:extLst>
              <a:ext uri="{FF2B5EF4-FFF2-40B4-BE49-F238E27FC236}">
                <a16:creationId xmlns:a16="http://schemas.microsoft.com/office/drawing/2014/main" id="{6C88916B-7F12-9622-F065-3B14F4E818EE}"/>
              </a:ext>
            </a:extLst>
          </p:cNvPr>
          <p:cNvPicPr>
            <a:picLocks noChangeAspect="1"/>
          </p:cNvPicPr>
          <p:nvPr/>
        </p:nvPicPr>
        <p:blipFill>
          <a:blip r:embed="rId3"/>
          <a:stretch>
            <a:fillRect/>
          </a:stretch>
        </p:blipFill>
        <p:spPr>
          <a:xfrm>
            <a:off x="7098724" y="1097945"/>
            <a:ext cx="4823917" cy="4662109"/>
          </a:xfrm>
          <a:prstGeom prst="rect">
            <a:avLst/>
          </a:prstGeom>
          <a:ln>
            <a:solidFill>
              <a:schemeClr val="tx1"/>
            </a:solidFill>
          </a:ln>
        </p:spPr>
      </p:pic>
    </p:spTree>
    <p:extLst>
      <p:ext uri="{BB962C8B-B14F-4D97-AF65-F5344CB8AC3E}">
        <p14:creationId xmlns:p14="http://schemas.microsoft.com/office/powerpoint/2010/main" val="1041976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4865D-B3C3-51AE-518E-32A6D2F2BB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7D0B65A-7C80-0BB6-564F-43BB5A2E78E5}"/>
              </a:ext>
            </a:extLst>
          </p:cNvPr>
          <p:cNvPicPr>
            <a:picLocks noChangeAspect="1"/>
          </p:cNvPicPr>
          <p:nvPr/>
        </p:nvPicPr>
        <p:blipFill>
          <a:blip r:embed="rId2"/>
          <a:stretch>
            <a:fillRect/>
          </a:stretch>
        </p:blipFill>
        <p:spPr>
          <a:xfrm>
            <a:off x="443047" y="204259"/>
            <a:ext cx="7198217" cy="6336959"/>
          </a:xfrm>
          <a:prstGeom prst="rect">
            <a:avLst/>
          </a:prstGeom>
          <a:ln>
            <a:solidFill>
              <a:schemeClr val="tx1"/>
            </a:solidFill>
          </a:ln>
        </p:spPr>
      </p:pic>
      <p:pic>
        <p:nvPicPr>
          <p:cNvPr id="3" name="Picture 2">
            <a:extLst>
              <a:ext uri="{FF2B5EF4-FFF2-40B4-BE49-F238E27FC236}">
                <a16:creationId xmlns:a16="http://schemas.microsoft.com/office/drawing/2014/main" id="{0DB79FC5-9C88-0FD6-CE83-52AA9BCF1C55}"/>
              </a:ext>
            </a:extLst>
          </p:cNvPr>
          <p:cNvPicPr>
            <a:picLocks noChangeAspect="1"/>
          </p:cNvPicPr>
          <p:nvPr/>
        </p:nvPicPr>
        <p:blipFill>
          <a:blip r:embed="rId3"/>
          <a:stretch>
            <a:fillRect/>
          </a:stretch>
        </p:blipFill>
        <p:spPr>
          <a:xfrm>
            <a:off x="7183573" y="904539"/>
            <a:ext cx="4649839" cy="4831592"/>
          </a:xfrm>
          <a:prstGeom prst="rect">
            <a:avLst/>
          </a:prstGeom>
          <a:ln>
            <a:solidFill>
              <a:schemeClr val="tx1"/>
            </a:solidFill>
          </a:ln>
        </p:spPr>
      </p:pic>
    </p:spTree>
    <p:extLst>
      <p:ext uri="{BB962C8B-B14F-4D97-AF65-F5344CB8AC3E}">
        <p14:creationId xmlns:p14="http://schemas.microsoft.com/office/powerpoint/2010/main" val="2260561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74C6-34AE-FE0E-F10F-7BEC04E6FE6A}"/>
              </a:ext>
            </a:extLst>
          </p:cNvPr>
          <p:cNvSpPr>
            <a:spLocks noGrp="1"/>
          </p:cNvSpPr>
          <p:nvPr>
            <p:ph type="title"/>
          </p:nvPr>
        </p:nvSpPr>
        <p:spPr>
          <a:xfrm>
            <a:off x="838200" y="1258434"/>
            <a:ext cx="10515600" cy="2852737"/>
          </a:xfrm>
        </p:spPr>
        <p:txBody>
          <a:bodyPr>
            <a:normAutofit fontScale="90000"/>
          </a:bodyPr>
          <a:lstStyle/>
          <a:p>
            <a:r>
              <a:rPr lang="en-US" sz="5400" dirty="0"/>
              <a:t>2. Pressure findings</a:t>
            </a:r>
            <a:br>
              <a:rPr lang="en-US" sz="5400" dirty="0"/>
            </a:br>
            <a:r>
              <a:rPr lang="en-US" sz="2700" dirty="0"/>
              <a:t>Overview of pressure observed on the walls of the airway. </a:t>
            </a:r>
            <a:br>
              <a:rPr lang="en-US" dirty="0"/>
            </a:br>
            <a:br>
              <a:rPr lang="en-US" dirty="0"/>
            </a:br>
            <a:endParaRPr lang="en-DE" dirty="0"/>
          </a:p>
        </p:txBody>
      </p:sp>
    </p:spTree>
    <p:extLst>
      <p:ext uri="{BB962C8B-B14F-4D97-AF65-F5344CB8AC3E}">
        <p14:creationId xmlns:p14="http://schemas.microsoft.com/office/powerpoint/2010/main" val="2434744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3219B-5104-7194-C9A1-11D1154AA4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CC0DC9-1ACE-918D-C46A-0BCAF8B13097}"/>
              </a:ext>
            </a:extLst>
          </p:cNvPr>
          <p:cNvPicPr>
            <a:picLocks noChangeAspect="1"/>
          </p:cNvPicPr>
          <p:nvPr/>
        </p:nvPicPr>
        <p:blipFill>
          <a:blip r:embed="rId2"/>
          <a:stretch>
            <a:fillRect/>
          </a:stretch>
        </p:blipFill>
        <p:spPr>
          <a:xfrm>
            <a:off x="6372259" y="1167037"/>
            <a:ext cx="5817972" cy="5690963"/>
          </a:xfrm>
          <a:prstGeom prst="rect">
            <a:avLst/>
          </a:prstGeom>
        </p:spPr>
      </p:pic>
      <p:pic>
        <p:nvPicPr>
          <p:cNvPr id="5" name="Picture 4">
            <a:extLst>
              <a:ext uri="{FF2B5EF4-FFF2-40B4-BE49-F238E27FC236}">
                <a16:creationId xmlns:a16="http://schemas.microsoft.com/office/drawing/2014/main" id="{8CFF3981-9176-4BE6-7DDB-122384F01ABF}"/>
              </a:ext>
            </a:extLst>
          </p:cNvPr>
          <p:cNvPicPr>
            <a:picLocks noChangeAspect="1"/>
          </p:cNvPicPr>
          <p:nvPr/>
        </p:nvPicPr>
        <p:blipFill>
          <a:blip r:embed="rId3"/>
          <a:stretch>
            <a:fillRect/>
          </a:stretch>
        </p:blipFill>
        <p:spPr>
          <a:xfrm>
            <a:off x="211702" y="1167036"/>
            <a:ext cx="5884298" cy="5690964"/>
          </a:xfrm>
          <a:prstGeom prst="rect">
            <a:avLst/>
          </a:prstGeom>
        </p:spPr>
      </p:pic>
      <p:sp>
        <p:nvSpPr>
          <p:cNvPr id="3" name="Content Placeholder 2">
            <a:extLst>
              <a:ext uri="{FF2B5EF4-FFF2-40B4-BE49-F238E27FC236}">
                <a16:creationId xmlns:a16="http://schemas.microsoft.com/office/drawing/2014/main" id="{896528AA-1230-FDE8-A596-DBEB80C6E171}"/>
              </a:ext>
            </a:extLst>
          </p:cNvPr>
          <p:cNvSpPr>
            <a:spLocks noGrp="1"/>
          </p:cNvSpPr>
          <p:nvPr>
            <p:ph idx="1"/>
          </p:nvPr>
        </p:nvSpPr>
        <p:spPr>
          <a:xfrm>
            <a:off x="211702" y="486187"/>
            <a:ext cx="11374251" cy="4351338"/>
          </a:xfrm>
        </p:spPr>
        <p:txBody>
          <a:bodyPr>
            <a:normAutofit/>
          </a:bodyPr>
          <a:lstStyle/>
          <a:p>
            <a:pPr marL="0" indent="0" algn="just">
              <a:buNone/>
            </a:pPr>
            <a:r>
              <a:rPr lang="en-US" sz="1600" dirty="0"/>
              <a:t>Higher negative pressures observed pre-expansion than post-expansion. More gradual pressure drops post-expansion than pre-expansion. Steep pressure drops in transition from </a:t>
            </a:r>
            <a:r>
              <a:rPr lang="en-US" sz="1600" dirty="0" err="1"/>
              <a:t>naso</a:t>
            </a:r>
            <a:r>
              <a:rPr lang="en-US" sz="1600" dirty="0"/>
              <a:t>- to  oropharynx in both cases. </a:t>
            </a:r>
          </a:p>
        </p:txBody>
      </p:sp>
      <p:sp>
        <p:nvSpPr>
          <p:cNvPr id="4" name="TextBox 3">
            <a:extLst>
              <a:ext uri="{FF2B5EF4-FFF2-40B4-BE49-F238E27FC236}">
                <a16:creationId xmlns:a16="http://schemas.microsoft.com/office/drawing/2014/main" id="{72847CDD-FF80-A4F5-8064-ECDA9625B047}"/>
              </a:ext>
            </a:extLst>
          </p:cNvPr>
          <p:cNvSpPr txBox="1"/>
          <p:nvPr/>
        </p:nvSpPr>
        <p:spPr>
          <a:xfrm>
            <a:off x="211702" y="147633"/>
            <a:ext cx="10844623" cy="338554"/>
          </a:xfrm>
          <a:prstGeom prst="rect">
            <a:avLst/>
          </a:prstGeom>
          <a:noFill/>
        </p:spPr>
        <p:txBody>
          <a:bodyPr wrap="square" rtlCol="0">
            <a:spAutoFit/>
          </a:bodyPr>
          <a:lstStyle/>
          <a:p>
            <a:r>
              <a:rPr lang="en-US" sz="1600" b="1" dirty="0"/>
              <a:t>Figures 1+2. Pressure contour with maximum and minimum pressures modeled, pre- vs. post expansion</a:t>
            </a:r>
            <a:endParaRPr lang="en-DE" b="1" dirty="0"/>
          </a:p>
        </p:txBody>
      </p:sp>
      <p:sp>
        <p:nvSpPr>
          <p:cNvPr id="7" name="TextBox 6">
            <a:extLst>
              <a:ext uri="{FF2B5EF4-FFF2-40B4-BE49-F238E27FC236}">
                <a16:creationId xmlns:a16="http://schemas.microsoft.com/office/drawing/2014/main" id="{1A49818B-563E-55E0-D867-97318E114042}"/>
              </a:ext>
            </a:extLst>
          </p:cNvPr>
          <p:cNvSpPr txBox="1"/>
          <p:nvPr/>
        </p:nvSpPr>
        <p:spPr>
          <a:xfrm>
            <a:off x="211702" y="5043715"/>
            <a:ext cx="1807029" cy="369332"/>
          </a:xfrm>
          <a:prstGeom prst="rect">
            <a:avLst/>
          </a:prstGeom>
          <a:noFill/>
        </p:spPr>
        <p:txBody>
          <a:bodyPr wrap="square" rtlCol="0">
            <a:spAutoFit/>
          </a:bodyPr>
          <a:lstStyle/>
          <a:p>
            <a:r>
              <a:rPr lang="en-US" b="1" dirty="0"/>
              <a:t>Pre-expansion </a:t>
            </a:r>
            <a:endParaRPr lang="en-DE" b="1" dirty="0"/>
          </a:p>
        </p:txBody>
      </p:sp>
      <p:sp>
        <p:nvSpPr>
          <p:cNvPr id="8" name="TextBox 7">
            <a:extLst>
              <a:ext uri="{FF2B5EF4-FFF2-40B4-BE49-F238E27FC236}">
                <a16:creationId xmlns:a16="http://schemas.microsoft.com/office/drawing/2014/main" id="{B9A9B2DA-AF0E-2CDD-A10A-0EDB5DDFBDBA}"/>
              </a:ext>
            </a:extLst>
          </p:cNvPr>
          <p:cNvSpPr txBox="1"/>
          <p:nvPr/>
        </p:nvSpPr>
        <p:spPr>
          <a:xfrm>
            <a:off x="6395276" y="5043715"/>
            <a:ext cx="1807029" cy="369332"/>
          </a:xfrm>
          <a:prstGeom prst="rect">
            <a:avLst/>
          </a:prstGeom>
          <a:noFill/>
        </p:spPr>
        <p:txBody>
          <a:bodyPr wrap="square" rtlCol="0">
            <a:spAutoFit/>
          </a:bodyPr>
          <a:lstStyle/>
          <a:p>
            <a:r>
              <a:rPr lang="en-US" b="1" dirty="0"/>
              <a:t>Post-expansion </a:t>
            </a:r>
            <a:endParaRPr lang="en-DE" b="1" dirty="0"/>
          </a:p>
        </p:txBody>
      </p:sp>
    </p:spTree>
    <p:extLst>
      <p:ext uri="{BB962C8B-B14F-4D97-AF65-F5344CB8AC3E}">
        <p14:creationId xmlns:p14="http://schemas.microsoft.com/office/powerpoint/2010/main" val="426410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393AC-3086-D36A-6DC5-3BE58A29FAF9}"/>
              </a:ext>
            </a:extLst>
          </p:cNvPr>
          <p:cNvSpPr>
            <a:spLocks noGrp="1"/>
          </p:cNvSpPr>
          <p:nvPr>
            <p:ph idx="1"/>
          </p:nvPr>
        </p:nvSpPr>
        <p:spPr>
          <a:xfrm>
            <a:off x="7341777" y="901758"/>
            <a:ext cx="3597045" cy="4351338"/>
          </a:xfrm>
        </p:spPr>
        <p:txBody>
          <a:bodyPr>
            <a:normAutofit/>
          </a:bodyPr>
          <a:lstStyle/>
          <a:p>
            <a:pPr marL="0" indent="0" algn="just">
              <a:buNone/>
            </a:pPr>
            <a:r>
              <a:rPr lang="en-US" sz="1800" dirty="0"/>
              <a:t>Steeper pressure drop than post-expansion. Higher minimum pressure in nasal cavity than post-expansion. </a:t>
            </a:r>
            <a:endParaRPr lang="en-DE" sz="1800" dirty="0"/>
          </a:p>
        </p:txBody>
      </p:sp>
      <p:sp>
        <p:nvSpPr>
          <p:cNvPr id="4" name="TextBox 3">
            <a:extLst>
              <a:ext uri="{FF2B5EF4-FFF2-40B4-BE49-F238E27FC236}">
                <a16:creationId xmlns:a16="http://schemas.microsoft.com/office/drawing/2014/main" id="{28880739-946A-E771-FE7F-82503588A546}"/>
              </a:ext>
            </a:extLst>
          </p:cNvPr>
          <p:cNvSpPr txBox="1"/>
          <p:nvPr/>
        </p:nvSpPr>
        <p:spPr>
          <a:xfrm>
            <a:off x="7290977" y="127168"/>
            <a:ext cx="4311608" cy="584775"/>
          </a:xfrm>
          <a:prstGeom prst="rect">
            <a:avLst/>
          </a:prstGeom>
          <a:noFill/>
        </p:spPr>
        <p:txBody>
          <a:bodyPr wrap="square" rtlCol="0">
            <a:spAutoFit/>
          </a:bodyPr>
          <a:lstStyle/>
          <a:p>
            <a:r>
              <a:rPr lang="en-US" sz="1600" b="1" dirty="0"/>
              <a:t>Figure 3. Pressure contour pre-expansion with truncated minimum pressure</a:t>
            </a:r>
            <a:endParaRPr lang="en-DE" b="1" dirty="0"/>
          </a:p>
        </p:txBody>
      </p:sp>
      <p:pic>
        <p:nvPicPr>
          <p:cNvPr id="8" name="Picture 7">
            <a:extLst>
              <a:ext uri="{FF2B5EF4-FFF2-40B4-BE49-F238E27FC236}">
                <a16:creationId xmlns:a16="http://schemas.microsoft.com/office/drawing/2014/main" id="{3B3BED79-CB88-5C6C-BDC5-2ACCE114FF0A}"/>
              </a:ext>
            </a:extLst>
          </p:cNvPr>
          <p:cNvPicPr>
            <a:picLocks noChangeAspect="1"/>
          </p:cNvPicPr>
          <p:nvPr/>
        </p:nvPicPr>
        <p:blipFill>
          <a:blip r:embed="rId2"/>
          <a:stretch>
            <a:fillRect/>
          </a:stretch>
        </p:blipFill>
        <p:spPr>
          <a:xfrm>
            <a:off x="75280" y="0"/>
            <a:ext cx="6793246" cy="6858000"/>
          </a:xfrm>
          <a:prstGeom prst="rect">
            <a:avLst/>
          </a:prstGeom>
        </p:spPr>
      </p:pic>
      <p:pic>
        <p:nvPicPr>
          <p:cNvPr id="10" name="Picture 9">
            <a:extLst>
              <a:ext uri="{FF2B5EF4-FFF2-40B4-BE49-F238E27FC236}">
                <a16:creationId xmlns:a16="http://schemas.microsoft.com/office/drawing/2014/main" id="{C6EAFFC5-E7BD-7244-7C6A-E5BF2921C93A}"/>
              </a:ext>
            </a:extLst>
          </p:cNvPr>
          <p:cNvPicPr>
            <a:picLocks noChangeAspect="1"/>
          </p:cNvPicPr>
          <p:nvPr/>
        </p:nvPicPr>
        <p:blipFill>
          <a:blip r:embed="rId3"/>
          <a:stretch>
            <a:fillRect/>
          </a:stretch>
        </p:blipFill>
        <p:spPr>
          <a:xfrm>
            <a:off x="6374028" y="847722"/>
            <a:ext cx="5817972" cy="5690963"/>
          </a:xfrm>
          <a:prstGeom prst="rect">
            <a:avLst/>
          </a:prstGeom>
        </p:spPr>
      </p:pic>
      <p:sp>
        <p:nvSpPr>
          <p:cNvPr id="2" name="TextBox 1">
            <a:extLst>
              <a:ext uri="{FF2B5EF4-FFF2-40B4-BE49-F238E27FC236}">
                <a16:creationId xmlns:a16="http://schemas.microsoft.com/office/drawing/2014/main" id="{4257FA64-924C-94A8-BB40-87D688A2AC05}"/>
              </a:ext>
            </a:extLst>
          </p:cNvPr>
          <p:cNvSpPr txBox="1"/>
          <p:nvPr/>
        </p:nvSpPr>
        <p:spPr>
          <a:xfrm>
            <a:off x="211702" y="5043715"/>
            <a:ext cx="1807029" cy="369332"/>
          </a:xfrm>
          <a:prstGeom prst="rect">
            <a:avLst/>
          </a:prstGeom>
          <a:noFill/>
        </p:spPr>
        <p:txBody>
          <a:bodyPr wrap="square" rtlCol="0">
            <a:spAutoFit/>
          </a:bodyPr>
          <a:lstStyle/>
          <a:p>
            <a:r>
              <a:rPr lang="en-US" b="1" dirty="0"/>
              <a:t>Pre-expansion </a:t>
            </a:r>
            <a:endParaRPr lang="en-DE" b="1" dirty="0"/>
          </a:p>
        </p:txBody>
      </p:sp>
      <p:sp>
        <p:nvSpPr>
          <p:cNvPr id="5" name="TextBox 4">
            <a:extLst>
              <a:ext uri="{FF2B5EF4-FFF2-40B4-BE49-F238E27FC236}">
                <a16:creationId xmlns:a16="http://schemas.microsoft.com/office/drawing/2014/main" id="{59145E64-2CB9-7E13-2044-5307CCBA22F2}"/>
              </a:ext>
            </a:extLst>
          </p:cNvPr>
          <p:cNvSpPr txBox="1"/>
          <p:nvPr/>
        </p:nvSpPr>
        <p:spPr>
          <a:xfrm>
            <a:off x="7639752" y="5019543"/>
            <a:ext cx="1807029" cy="369332"/>
          </a:xfrm>
          <a:prstGeom prst="rect">
            <a:avLst/>
          </a:prstGeom>
          <a:noFill/>
        </p:spPr>
        <p:txBody>
          <a:bodyPr wrap="square" rtlCol="0">
            <a:spAutoFit/>
          </a:bodyPr>
          <a:lstStyle/>
          <a:p>
            <a:r>
              <a:rPr lang="en-US" b="1" dirty="0"/>
              <a:t>Post-expansion </a:t>
            </a:r>
            <a:endParaRPr lang="en-DE" b="1" dirty="0"/>
          </a:p>
        </p:txBody>
      </p:sp>
    </p:spTree>
    <p:extLst>
      <p:ext uri="{BB962C8B-B14F-4D97-AF65-F5344CB8AC3E}">
        <p14:creationId xmlns:p14="http://schemas.microsoft.com/office/powerpoint/2010/main" val="39052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5AAE6-72D3-C066-9697-4AAB0F178D4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3CABB3A-199B-3A18-46CF-9A27DDA17A0D}"/>
              </a:ext>
            </a:extLst>
          </p:cNvPr>
          <p:cNvSpPr txBox="1"/>
          <p:nvPr/>
        </p:nvSpPr>
        <p:spPr>
          <a:xfrm>
            <a:off x="136896" y="190565"/>
            <a:ext cx="1655808" cy="1077218"/>
          </a:xfrm>
          <a:prstGeom prst="rect">
            <a:avLst/>
          </a:prstGeom>
          <a:noFill/>
        </p:spPr>
        <p:txBody>
          <a:bodyPr wrap="square" rtlCol="0">
            <a:spAutoFit/>
          </a:bodyPr>
          <a:lstStyle/>
          <a:p>
            <a:r>
              <a:rPr lang="en-US" sz="1600" b="1" dirty="0"/>
              <a:t>Figures 4 + 5. Pressure contour, frontal view</a:t>
            </a:r>
            <a:endParaRPr lang="en-DE" b="1" dirty="0"/>
          </a:p>
        </p:txBody>
      </p:sp>
      <p:sp>
        <p:nvSpPr>
          <p:cNvPr id="7" name="Content Placeholder 2">
            <a:extLst>
              <a:ext uri="{FF2B5EF4-FFF2-40B4-BE49-F238E27FC236}">
                <a16:creationId xmlns:a16="http://schemas.microsoft.com/office/drawing/2014/main" id="{9CF80A82-3D93-61FD-2646-CAED6DBDBA97}"/>
              </a:ext>
            </a:extLst>
          </p:cNvPr>
          <p:cNvSpPr>
            <a:spLocks noGrp="1"/>
          </p:cNvSpPr>
          <p:nvPr>
            <p:ph idx="1"/>
          </p:nvPr>
        </p:nvSpPr>
        <p:spPr>
          <a:xfrm>
            <a:off x="199946" y="1385605"/>
            <a:ext cx="1655808" cy="4351338"/>
          </a:xfrm>
        </p:spPr>
        <p:txBody>
          <a:bodyPr>
            <a:normAutofit/>
          </a:bodyPr>
          <a:lstStyle/>
          <a:p>
            <a:pPr marL="0" indent="0">
              <a:buNone/>
            </a:pPr>
            <a:r>
              <a:rPr lang="en-US" sz="1600" dirty="0"/>
              <a:t>Higher negative pressures observed pre-expansion. </a:t>
            </a:r>
            <a:br>
              <a:rPr lang="en-US" sz="1600" dirty="0"/>
            </a:br>
            <a:endParaRPr lang="en-US" sz="2400" dirty="0"/>
          </a:p>
          <a:p>
            <a:pPr marL="0" indent="0" algn="just">
              <a:buNone/>
            </a:pPr>
            <a:endParaRPr lang="en-DE" dirty="0"/>
          </a:p>
          <a:p>
            <a:pPr algn="just"/>
            <a:endParaRPr lang="en-DE" dirty="0"/>
          </a:p>
        </p:txBody>
      </p:sp>
      <p:pic>
        <p:nvPicPr>
          <p:cNvPr id="4" name="Picture 3">
            <a:extLst>
              <a:ext uri="{FF2B5EF4-FFF2-40B4-BE49-F238E27FC236}">
                <a16:creationId xmlns:a16="http://schemas.microsoft.com/office/drawing/2014/main" id="{F93BEDAD-0ACA-8822-2FB6-EBAEA1BEE690}"/>
              </a:ext>
            </a:extLst>
          </p:cNvPr>
          <p:cNvPicPr>
            <a:picLocks noChangeAspect="1"/>
          </p:cNvPicPr>
          <p:nvPr/>
        </p:nvPicPr>
        <p:blipFill>
          <a:blip r:embed="rId2"/>
          <a:stretch>
            <a:fillRect/>
          </a:stretch>
        </p:blipFill>
        <p:spPr>
          <a:xfrm>
            <a:off x="7104743" y="76387"/>
            <a:ext cx="4975529" cy="6536699"/>
          </a:xfrm>
          <a:prstGeom prst="rect">
            <a:avLst/>
          </a:prstGeom>
        </p:spPr>
      </p:pic>
      <p:pic>
        <p:nvPicPr>
          <p:cNvPr id="2" name="Picture 1">
            <a:extLst>
              <a:ext uri="{FF2B5EF4-FFF2-40B4-BE49-F238E27FC236}">
                <a16:creationId xmlns:a16="http://schemas.microsoft.com/office/drawing/2014/main" id="{9DFEBCA7-EA35-122B-4469-CB976F716B27}"/>
              </a:ext>
            </a:extLst>
          </p:cNvPr>
          <p:cNvPicPr>
            <a:picLocks noChangeAspect="1"/>
          </p:cNvPicPr>
          <p:nvPr/>
        </p:nvPicPr>
        <p:blipFill>
          <a:blip r:embed="rId3"/>
          <a:stretch>
            <a:fillRect/>
          </a:stretch>
        </p:blipFill>
        <p:spPr>
          <a:xfrm>
            <a:off x="1918804" y="76387"/>
            <a:ext cx="4933738" cy="6701132"/>
          </a:xfrm>
          <a:prstGeom prst="rect">
            <a:avLst/>
          </a:prstGeom>
        </p:spPr>
      </p:pic>
      <p:pic>
        <p:nvPicPr>
          <p:cNvPr id="8" name="Picture 7">
            <a:extLst>
              <a:ext uri="{FF2B5EF4-FFF2-40B4-BE49-F238E27FC236}">
                <a16:creationId xmlns:a16="http://schemas.microsoft.com/office/drawing/2014/main" id="{FB0C379C-A909-4AD8-79E5-168429E9EEB8}"/>
              </a:ext>
            </a:extLst>
          </p:cNvPr>
          <p:cNvPicPr>
            <a:picLocks noChangeAspect="1"/>
          </p:cNvPicPr>
          <p:nvPr/>
        </p:nvPicPr>
        <p:blipFill>
          <a:blip r:embed="rId4"/>
          <a:stretch>
            <a:fillRect/>
          </a:stretch>
        </p:blipFill>
        <p:spPr>
          <a:xfrm>
            <a:off x="1938787" y="92917"/>
            <a:ext cx="4867594" cy="6712958"/>
          </a:xfrm>
          <a:prstGeom prst="rect">
            <a:avLst/>
          </a:prstGeom>
        </p:spPr>
      </p:pic>
      <p:sp>
        <p:nvSpPr>
          <p:cNvPr id="3" name="TextBox 2">
            <a:extLst>
              <a:ext uri="{FF2B5EF4-FFF2-40B4-BE49-F238E27FC236}">
                <a16:creationId xmlns:a16="http://schemas.microsoft.com/office/drawing/2014/main" id="{F28E2410-AAFC-D6A4-F542-530B6DA71ADD}"/>
              </a:ext>
            </a:extLst>
          </p:cNvPr>
          <p:cNvSpPr txBox="1"/>
          <p:nvPr/>
        </p:nvSpPr>
        <p:spPr>
          <a:xfrm>
            <a:off x="1918804" y="4568794"/>
            <a:ext cx="1807029" cy="369332"/>
          </a:xfrm>
          <a:prstGeom prst="rect">
            <a:avLst/>
          </a:prstGeom>
          <a:noFill/>
        </p:spPr>
        <p:txBody>
          <a:bodyPr wrap="square" rtlCol="0">
            <a:spAutoFit/>
          </a:bodyPr>
          <a:lstStyle/>
          <a:p>
            <a:r>
              <a:rPr lang="en-US" b="1" dirty="0"/>
              <a:t>Pre-expansion </a:t>
            </a:r>
            <a:endParaRPr lang="en-DE" b="1" dirty="0"/>
          </a:p>
        </p:txBody>
      </p:sp>
      <p:sp>
        <p:nvSpPr>
          <p:cNvPr id="5" name="TextBox 4">
            <a:extLst>
              <a:ext uri="{FF2B5EF4-FFF2-40B4-BE49-F238E27FC236}">
                <a16:creationId xmlns:a16="http://schemas.microsoft.com/office/drawing/2014/main" id="{00025B60-B222-FB66-1AC9-EB9BBF0D1426}"/>
              </a:ext>
            </a:extLst>
          </p:cNvPr>
          <p:cNvSpPr txBox="1"/>
          <p:nvPr/>
        </p:nvSpPr>
        <p:spPr>
          <a:xfrm>
            <a:off x="7058582" y="4568794"/>
            <a:ext cx="1807029" cy="369332"/>
          </a:xfrm>
          <a:prstGeom prst="rect">
            <a:avLst/>
          </a:prstGeom>
          <a:noFill/>
        </p:spPr>
        <p:txBody>
          <a:bodyPr wrap="square" rtlCol="0">
            <a:spAutoFit/>
          </a:bodyPr>
          <a:lstStyle/>
          <a:p>
            <a:r>
              <a:rPr lang="en-US" b="1" dirty="0"/>
              <a:t>Post-expansion </a:t>
            </a:r>
            <a:endParaRPr lang="en-DE" b="1" dirty="0"/>
          </a:p>
        </p:txBody>
      </p:sp>
    </p:spTree>
    <p:extLst>
      <p:ext uri="{BB962C8B-B14F-4D97-AF65-F5344CB8AC3E}">
        <p14:creationId xmlns:p14="http://schemas.microsoft.com/office/powerpoint/2010/main" val="352433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091A-50D9-67DB-77DC-6CFBBC14018E}"/>
              </a:ext>
            </a:extLst>
          </p:cNvPr>
          <p:cNvSpPr>
            <a:spLocks noGrp="1"/>
          </p:cNvSpPr>
          <p:nvPr>
            <p:ph type="title"/>
          </p:nvPr>
        </p:nvSpPr>
        <p:spPr>
          <a:xfrm>
            <a:off x="838200" y="1015876"/>
            <a:ext cx="10515600" cy="1325563"/>
          </a:xfrm>
        </p:spPr>
        <p:txBody>
          <a:bodyPr/>
          <a:lstStyle/>
          <a:p>
            <a:r>
              <a:rPr lang="en-US" dirty="0"/>
              <a:t>3. Nasal cavity, pressure and pressure gradient analysis</a:t>
            </a:r>
            <a:endParaRPr lang="en-DE" dirty="0"/>
          </a:p>
        </p:txBody>
      </p:sp>
    </p:spTree>
    <p:extLst>
      <p:ext uri="{BB962C8B-B14F-4D97-AF65-F5344CB8AC3E}">
        <p14:creationId xmlns:p14="http://schemas.microsoft.com/office/powerpoint/2010/main" val="60902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ndefined">
            <a:extLst>
              <a:ext uri="{FF2B5EF4-FFF2-40B4-BE49-F238E27FC236}">
                <a16:creationId xmlns:a16="http://schemas.microsoft.com/office/drawing/2014/main" id="{A8B5D762-ABFC-09F4-CDF4-AC1C16107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6796" y="146956"/>
            <a:ext cx="3734588" cy="24040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E6E210-26A3-082A-8944-359FCFB889E9}"/>
              </a:ext>
            </a:extLst>
          </p:cNvPr>
          <p:cNvSpPr>
            <a:spLocks noGrp="1"/>
          </p:cNvSpPr>
          <p:nvPr>
            <p:ph type="title"/>
          </p:nvPr>
        </p:nvSpPr>
        <p:spPr>
          <a:xfrm>
            <a:off x="913160" y="686187"/>
            <a:ext cx="10515600" cy="1325563"/>
          </a:xfrm>
        </p:spPr>
        <p:txBody>
          <a:bodyPr/>
          <a:lstStyle/>
          <a:p>
            <a:pPr marL="0" indent="0"/>
            <a:r>
              <a:rPr lang="en-US" b="1" dirty="0"/>
              <a:t>What is a computational </a:t>
            </a:r>
            <a:br>
              <a:rPr lang="en-US" b="1" dirty="0"/>
            </a:br>
            <a:r>
              <a:rPr lang="en-US" b="1" dirty="0"/>
              <a:t>fluid-dynamics (CFD) analysis ?</a:t>
            </a:r>
            <a:endParaRPr lang="en-DE" dirty="0"/>
          </a:p>
        </p:txBody>
      </p:sp>
      <p:sp>
        <p:nvSpPr>
          <p:cNvPr id="3" name="Content Placeholder 2">
            <a:extLst>
              <a:ext uri="{FF2B5EF4-FFF2-40B4-BE49-F238E27FC236}">
                <a16:creationId xmlns:a16="http://schemas.microsoft.com/office/drawing/2014/main" id="{87C29194-0290-9FB1-9241-75512DB06121}"/>
              </a:ext>
            </a:extLst>
          </p:cNvPr>
          <p:cNvSpPr>
            <a:spLocks noGrp="1"/>
          </p:cNvSpPr>
          <p:nvPr>
            <p:ph idx="1"/>
          </p:nvPr>
        </p:nvSpPr>
        <p:spPr>
          <a:xfrm>
            <a:off x="607679" y="1650522"/>
            <a:ext cx="10379368" cy="3556955"/>
          </a:xfrm>
        </p:spPr>
        <p:txBody>
          <a:bodyPr>
            <a:normAutofit/>
          </a:bodyPr>
          <a:lstStyle/>
          <a:p>
            <a:pPr marL="0" indent="0" algn="just">
              <a:buNone/>
            </a:pPr>
            <a:r>
              <a:rPr lang="en-US" b="1" dirty="0"/>
              <a:t> </a:t>
            </a:r>
            <a:endParaRPr lang="en-DE" dirty="0"/>
          </a:p>
          <a:p>
            <a:pPr algn="just"/>
            <a:endParaRPr lang="en-DE" dirty="0"/>
          </a:p>
        </p:txBody>
      </p:sp>
      <p:pic>
        <p:nvPicPr>
          <p:cNvPr id="1030" name="Picture 6" descr="undefined">
            <a:extLst>
              <a:ext uri="{FF2B5EF4-FFF2-40B4-BE49-F238E27FC236}">
                <a16:creationId xmlns:a16="http://schemas.microsoft.com/office/drawing/2014/main" id="{C0F78143-93EA-79C1-EFF5-0B9C3FE9F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79" y="3305896"/>
            <a:ext cx="4992047" cy="28080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arse mesh CFD solution and mesh for buoyancy driven flow in a VHTR |  Download Scientific Diagram">
            <a:extLst>
              <a:ext uri="{FF2B5EF4-FFF2-40B4-BE49-F238E27FC236}">
                <a16:creationId xmlns:a16="http://schemas.microsoft.com/office/drawing/2014/main" id="{C9FA3CB5-63E6-E459-C54E-46AF4AAEB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960" y="3589227"/>
            <a:ext cx="5180990" cy="265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928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ED7987-67FC-F056-954B-760FAD54ECE5}"/>
              </a:ext>
            </a:extLst>
          </p:cNvPr>
          <p:cNvPicPr>
            <a:picLocks noChangeAspect="1"/>
          </p:cNvPicPr>
          <p:nvPr/>
        </p:nvPicPr>
        <p:blipFill>
          <a:blip r:embed="rId2"/>
          <a:stretch>
            <a:fillRect/>
          </a:stretch>
        </p:blipFill>
        <p:spPr>
          <a:xfrm>
            <a:off x="4642777" y="0"/>
            <a:ext cx="7223455" cy="6858000"/>
          </a:xfrm>
          <a:prstGeom prst="rect">
            <a:avLst/>
          </a:prstGeom>
        </p:spPr>
      </p:pic>
      <p:sp>
        <p:nvSpPr>
          <p:cNvPr id="2" name="Title 1">
            <a:extLst>
              <a:ext uri="{FF2B5EF4-FFF2-40B4-BE49-F238E27FC236}">
                <a16:creationId xmlns:a16="http://schemas.microsoft.com/office/drawing/2014/main" id="{D0ED5E0A-52B7-1A8C-A69B-1EB96882CCB9}"/>
              </a:ext>
            </a:extLst>
          </p:cNvPr>
          <p:cNvSpPr>
            <a:spLocks noGrp="1"/>
          </p:cNvSpPr>
          <p:nvPr>
            <p:ph type="title"/>
          </p:nvPr>
        </p:nvSpPr>
        <p:spPr>
          <a:xfrm>
            <a:off x="430946" y="733958"/>
            <a:ext cx="3710747" cy="1325563"/>
          </a:xfrm>
        </p:spPr>
        <p:txBody>
          <a:bodyPr>
            <a:normAutofit/>
          </a:bodyPr>
          <a:lstStyle/>
          <a:p>
            <a:r>
              <a:rPr lang="en-US" dirty="0"/>
              <a:t>Overview </a:t>
            </a:r>
            <a:endParaRPr lang="en-DE" dirty="0"/>
          </a:p>
        </p:txBody>
      </p:sp>
      <p:sp>
        <p:nvSpPr>
          <p:cNvPr id="6" name="Right Brace 5">
            <a:extLst>
              <a:ext uri="{FF2B5EF4-FFF2-40B4-BE49-F238E27FC236}">
                <a16:creationId xmlns:a16="http://schemas.microsoft.com/office/drawing/2014/main" id="{71A9DE72-DE92-02A0-3382-B993DF3D1F42}"/>
              </a:ext>
            </a:extLst>
          </p:cNvPr>
          <p:cNvSpPr/>
          <p:nvPr/>
        </p:nvSpPr>
        <p:spPr>
          <a:xfrm rot="5400000">
            <a:off x="5983048" y="2699775"/>
            <a:ext cx="317212" cy="14584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DE"/>
          </a:p>
        </p:txBody>
      </p:sp>
      <p:sp>
        <p:nvSpPr>
          <p:cNvPr id="7" name="Right Brace 6">
            <a:extLst>
              <a:ext uri="{FF2B5EF4-FFF2-40B4-BE49-F238E27FC236}">
                <a16:creationId xmlns:a16="http://schemas.microsoft.com/office/drawing/2014/main" id="{3C11E4B7-3ED1-DD6E-BBDE-018557E35163}"/>
              </a:ext>
            </a:extLst>
          </p:cNvPr>
          <p:cNvSpPr/>
          <p:nvPr/>
        </p:nvSpPr>
        <p:spPr>
          <a:xfrm rot="5400000">
            <a:off x="7880536" y="3071117"/>
            <a:ext cx="317212" cy="14584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DE"/>
          </a:p>
        </p:txBody>
      </p:sp>
      <p:sp>
        <p:nvSpPr>
          <p:cNvPr id="8" name="TextBox 7">
            <a:extLst>
              <a:ext uri="{FF2B5EF4-FFF2-40B4-BE49-F238E27FC236}">
                <a16:creationId xmlns:a16="http://schemas.microsoft.com/office/drawing/2014/main" id="{F77DEEEE-A2D8-714C-5EB9-73C9DA44DEC0}"/>
              </a:ext>
            </a:extLst>
          </p:cNvPr>
          <p:cNvSpPr txBox="1"/>
          <p:nvPr/>
        </p:nvSpPr>
        <p:spPr>
          <a:xfrm>
            <a:off x="4951071" y="3615676"/>
            <a:ext cx="2161617" cy="369332"/>
          </a:xfrm>
          <a:prstGeom prst="rect">
            <a:avLst/>
          </a:prstGeom>
          <a:noFill/>
        </p:spPr>
        <p:txBody>
          <a:bodyPr wrap="none" rtlCol="0">
            <a:spAutoFit/>
          </a:bodyPr>
          <a:lstStyle/>
          <a:p>
            <a:r>
              <a:rPr lang="en-US" dirty="0"/>
              <a:t>Anterior cavum nasi</a:t>
            </a:r>
            <a:endParaRPr lang="en-DE" dirty="0"/>
          </a:p>
        </p:txBody>
      </p:sp>
      <p:sp>
        <p:nvSpPr>
          <p:cNvPr id="9" name="TextBox 8">
            <a:extLst>
              <a:ext uri="{FF2B5EF4-FFF2-40B4-BE49-F238E27FC236}">
                <a16:creationId xmlns:a16="http://schemas.microsoft.com/office/drawing/2014/main" id="{501E09AF-10BF-2517-7396-3B07CA971E1A}"/>
              </a:ext>
            </a:extLst>
          </p:cNvPr>
          <p:cNvSpPr txBox="1"/>
          <p:nvPr/>
        </p:nvSpPr>
        <p:spPr>
          <a:xfrm>
            <a:off x="7309916" y="4032093"/>
            <a:ext cx="1641796" cy="646331"/>
          </a:xfrm>
          <a:prstGeom prst="rect">
            <a:avLst/>
          </a:prstGeom>
          <a:noFill/>
        </p:spPr>
        <p:txBody>
          <a:bodyPr wrap="none" rtlCol="0">
            <a:spAutoFit/>
          </a:bodyPr>
          <a:lstStyle/>
          <a:p>
            <a:r>
              <a:rPr lang="en-US" dirty="0"/>
              <a:t>Mid-functional</a:t>
            </a:r>
            <a:br>
              <a:rPr lang="en-US" dirty="0"/>
            </a:br>
            <a:r>
              <a:rPr lang="en-US" dirty="0"/>
              <a:t> cavum nasi</a:t>
            </a:r>
            <a:endParaRPr lang="en-DE" dirty="0"/>
          </a:p>
        </p:txBody>
      </p:sp>
      <p:sp>
        <p:nvSpPr>
          <p:cNvPr id="11" name="Title 1">
            <a:extLst>
              <a:ext uri="{FF2B5EF4-FFF2-40B4-BE49-F238E27FC236}">
                <a16:creationId xmlns:a16="http://schemas.microsoft.com/office/drawing/2014/main" id="{DD5CF7F9-72D1-EF24-E910-EE4680F31F1F}"/>
              </a:ext>
            </a:extLst>
          </p:cNvPr>
          <p:cNvSpPr txBox="1">
            <a:spLocks/>
          </p:cNvSpPr>
          <p:nvPr/>
        </p:nvSpPr>
        <p:spPr>
          <a:xfrm>
            <a:off x="325768" y="2554172"/>
            <a:ext cx="3710747" cy="1325563"/>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nasal cavity was divided into the anterior and medial portion. Three slices and measurements were made each, with the addition of the measurement at the ‘inlet’ of the model, the nostril.</a:t>
            </a:r>
            <a:endParaRPr lang="en-DE" dirty="0"/>
          </a:p>
        </p:txBody>
      </p:sp>
    </p:spTree>
    <p:extLst>
      <p:ext uri="{BB962C8B-B14F-4D97-AF65-F5344CB8AC3E}">
        <p14:creationId xmlns:p14="http://schemas.microsoft.com/office/powerpoint/2010/main" val="1027710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614C-8544-4F8B-C300-E78D06581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FB469-77AE-5931-E73E-059BB58FF395}"/>
              </a:ext>
            </a:extLst>
          </p:cNvPr>
          <p:cNvSpPr>
            <a:spLocks noGrp="1"/>
          </p:cNvSpPr>
          <p:nvPr>
            <p:ph type="title"/>
          </p:nvPr>
        </p:nvSpPr>
        <p:spPr>
          <a:xfrm>
            <a:off x="789755" y="629867"/>
            <a:ext cx="10515600" cy="1325563"/>
          </a:xfrm>
        </p:spPr>
        <p:txBody>
          <a:bodyPr/>
          <a:lstStyle/>
          <a:p>
            <a:r>
              <a:rPr lang="en-US" dirty="0"/>
              <a:t>Pre-expansion, 2017: </a:t>
            </a:r>
            <a:br>
              <a:rPr lang="en-US" dirty="0"/>
            </a:br>
            <a:r>
              <a:rPr lang="en-US" dirty="0"/>
              <a:t>Area-averaged pressures, in Pa</a:t>
            </a:r>
            <a:endParaRPr lang="en-DE" dirty="0"/>
          </a:p>
        </p:txBody>
      </p:sp>
      <p:graphicFrame>
        <p:nvGraphicFramePr>
          <p:cNvPr id="5" name="Table 4">
            <a:extLst>
              <a:ext uri="{FF2B5EF4-FFF2-40B4-BE49-F238E27FC236}">
                <a16:creationId xmlns:a16="http://schemas.microsoft.com/office/drawing/2014/main" id="{A2132476-5224-16FA-D8D6-86D1668FF56A}"/>
              </a:ext>
            </a:extLst>
          </p:cNvPr>
          <p:cNvGraphicFramePr>
            <a:graphicFrameLocks noGrp="1"/>
          </p:cNvGraphicFramePr>
          <p:nvPr>
            <p:extLst>
              <p:ext uri="{D42A27DB-BD31-4B8C-83A1-F6EECF244321}">
                <p14:modId xmlns:p14="http://schemas.microsoft.com/office/powerpoint/2010/main" val="942614649"/>
              </p:ext>
            </p:extLst>
          </p:nvPr>
        </p:nvGraphicFramePr>
        <p:xfrm>
          <a:off x="789755" y="2172776"/>
          <a:ext cx="10420082" cy="1909626"/>
        </p:xfrm>
        <a:graphic>
          <a:graphicData uri="http://schemas.openxmlformats.org/drawingml/2006/table">
            <a:tbl>
              <a:tblPr/>
              <a:tblGrid>
                <a:gridCol w="2104055">
                  <a:extLst>
                    <a:ext uri="{9D8B030D-6E8A-4147-A177-3AD203B41FA5}">
                      <a16:colId xmlns:a16="http://schemas.microsoft.com/office/drawing/2014/main" val="2437670020"/>
                    </a:ext>
                  </a:extLst>
                </a:gridCol>
                <a:gridCol w="1743359">
                  <a:extLst>
                    <a:ext uri="{9D8B030D-6E8A-4147-A177-3AD203B41FA5}">
                      <a16:colId xmlns:a16="http://schemas.microsoft.com/office/drawing/2014/main" val="3593023449"/>
                    </a:ext>
                  </a:extLst>
                </a:gridCol>
                <a:gridCol w="1021970">
                  <a:extLst>
                    <a:ext uri="{9D8B030D-6E8A-4147-A177-3AD203B41FA5}">
                      <a16:colId xmlns:a16="http://schemas.microsoft.com/office/drawing/2014/main" val="4201723437"/>
                    </a:ext>
                  </a:extLst>
                </a:gridCol>
                <a:gridCol w="1021970">
                  <a:extLst>
                    <a:ext uri="{9D8B030D-6E8A-4147-A177-3AD203B41FA5}">
                      <a16:colId xmlns:a16="http://schemas.microsoft.com/office/drawing/2014/main" val="3321913555"/>
                    </a:ext>
                  </a:extLst>
                </a:gridCol>
                <a:gridCol w="1162240">
                  <a:extLst>
                    <a:ext uri="{9D8B030D-6E8A-4147-A177-3AD203B41FA5}">
                      <a16:colId xmlns:a16="http://schemas.microsoft.com/office/drawing/2014/main" val="326896326"/>
                    </a:ext>
                  </a:extLst>
                </a:gridCol>
                <a:gridCol w="1803476">
                  <a:extLst>
                    <a:ext uri="{9D8B030D-6E8A-4147-A177-3AD203B41FA5}">
                      <a16:colId xmlns:a16="http://schemas.microsoft.com/office/drawing/2014/main" val="4213487636"/>
                    </a:ext>
                  </a:extLst>
                </a:gridCol>
                <a:gridCol w="1563012">
                  <a:extLst>
                    <a:ext uri="{9D8B030D-6E8A-4147-A177-3AD203B41FA5}">
                      <a16:colId xmlns:a16="http://schemas.microsoft.com/office/drawing/2014/main" val="3396927137"/>
                    </a:ext>
                  </a:extLst>
                </a:gridCol>
              </a:tblGrid>
              <a:tr h="215497">
                <a:tc>
                  <a:txBody>
                    <a:bodyPr/>
                    <a:lstStyle/>
                    <a:p>
                      <a:pPr algn="l" fontAlgn="b"/>
                      <a:r>
                        <a:rPr lang="en-US" sz="1600" b="1" i="0" u="none" strike="noStrike" dirty="0">
                          <a:solidFill>
                            <a:srgbClr val="000000"/>
                          </a:solidFill>
                          <a:effectLst/>
                          <a:latin typeface="Aptos Narrow" panose="020B0004020202020204" pitchFamily="34" charset="0"/>
                        </a:rPr>
                        <a:t>Anterior cavum </a:t>
                      </a:r>
                    </a:p>
                  </a:txBody>
                  <a:tcPr marL="5443" marR="5443" marT="544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dirty="0">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dirty="0">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dirty="0">
                          <a:solidFill>
                            <a:srgbClr val="000000"/>
                          </a:solidFill>
                          <a:effectLst/>
                          <a:latin typeface="Aptos Narrow" panose="020B0004020202020204" pitchFamily="34" charset="0"/>
                        </a:rPr>
                        <a:t> </a:t>
                      </a:r>
                    </a:p>
                  </a:txBody>
                  <a:tcPr marL="5443" marR="5443" marT="544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1733294"/>
                  </a:ext>
                </a:extLst>
              </a:tr>
              <a:tr h="430257">
                <a:tc>
                  <a:txBody>
                    <a:bodyPr/>
                    <a:lstStyle/>
                    <a:p>
                      <a:pPr algn="l" fontAlgn="b"/>
                      <a:r>
                        <a:rPr lang="en-DE" sz="1600" b="0" i="0" u="none" strike="noStrike">
                          <a:solidFill>
                            <a:srgbClr val="000000"/>
                          </a:solidFill>
                          <a:effectLst/>
                          <a:latin typeface="Aptos Narrow" panose="020B0004020202020204" pitchFamily="34" charset="0"/>
                        </a:rPr>
                        <a:t> </a:t>
                      </a: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Inlet</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r>
                        <a:rPr lang="en-US" sz="1600" b="0" i="0" u="none" strike="noStrike" dirty="0">
                          <a:solidFill>
                            <a:srgbClr val="000000"/>
                          </a:solidFill>
                          <a:effectLst/>
                          <a:latin typeface="Aptos Narrow" panose="020B0004020202020204" pitchFamily="34" charset="0"/>
                        </a:rPr>
                        <a:t>Total pressure gradient</a:t>
                      </a:r>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dirty="0"/>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7229566"/>
                  </a:ext>
                </a:extLst>
              </a:tr>
              <a:tr h="430257">
                <a:tc>
                  <a:txBody>
                    <a:bodyPr/>
                    <a:lstStyle/>
                    <a:p>
                      <a:pPr algn="l" fontAlgn="b"/>
                      <a:r>
                        <a:rPr lang="en-US" sz="1600" b="0" i="0" u="none" strike="noStrike" dirty="0">
                          <a:solidFill>
                            <a:srgbClr val="000000"/>
                          </a:solidFill>
                          <a:effectLst/>
                          <a:latin typeface="Aptos Narrow" panose="020B0004020202020204" pitchFamily="34" charset="0"/>
                        </a:rPr>
                        <a:t>Average pressure within plane</a:t>
                      </a: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 Right: -0.19</a:t>
                      </a:r>
                      <a:br>
                        <a:rPr lang="en-US" sz="1600" b="0" i="0" u="none" strike="noStrike" dirty="0">
                          <a:solidFill>
                            <a:srgbClr val="000000"/>
                          </a:solidFill>
                          <a:effectLst/>
                          <a:latin typeface="Aptos Narrow" panose="020B0004020202020204" pitchFamily="34" charset="0"/>
                        </a:rPr>
                      </a:br>
                      <a:r>
                        <a:rPr lang="en-US" sz="1600" b="0" i="0" u="none" strike="noStrike" dirty="0">
                          <a:solidFill>
                            <a:srgbClr val="000000"/>
                          </a:solidFill>
                          <a:effectLst/>
                          <a:latin typeface="Aptos Narrow" panose="020B0004020202020204" pitchFamily="34" charset="0"/>
                        </a:rPr>
                        <a:t>Left: -3.01</a:t>
                      </a:r>
                      <a:br>
                        <a:rPr lang="en-US" sz="1600" b="0" i="0" u="none" strike="noStrike" dirty="0">
                          <a:solidFill>
                            <a:srgbClr val="000000"/>
                          </a:solidFill>
                          <a:effectLst/>
                          <a:latin typeface="Aptos Narrow" panose="020B0004020202020204" pitchFamily="34" charset="0"/>
                        </a:rPr>
                      </a:br>
                      <a:r>
                        <a:rPr lang="en-US" sz="1600" b="0" i="0" u="none" strike="noStrike" dirty="0">
                          <a:solidFill>
                            <a:srgbClr val="000000"/>
                          </a:solidFill>
                          <a:effectLst/>
                          <a:latin typeface="Aptos Narrow" panose="020B0004020202020204" pitchFamily="34" charset="0"/>
                        </a:rPr>
                        <a:t>Total: -3.20</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-4.19</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-5.99</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-7.08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dirty="0"/>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2898342"/>
                  </a:ext>
                </a:extLst>
              </a:tr>
              <a:tr h="215497">
                <a:tc>
                  <a:txBody>
                    <a:bodyPr/>
                    <a:lstStyle/>
                    <a:p>
                      <a:pPr algn="l" fontAlgn="b"/>
                      <a:r>
                        <a:rPr lang="en-US" sz="1600" b="0" i="0" u="none" strike="noStrike" dirty="0">
                          <a:solidFill>
                            <a:srgbClr val="000000"/>
                          </a:solidFill>
                          <a:effectLst/>
                          <a:latin typeface="Aptos Narrow" panose="020B0004020202020204" pitchFamily="34" charset="0"/>
                        </a:rPr>
                        <a:t>Pressure gradient</a:t>
                      </a:r>
                    </a:p>
                    <a:p>
                      <a:pPr algn="l" fontAlgn="b"/>
                      <a:endParaRPr lang="en-US" sz="1600" b="0" i="0" u="none" strike="noStrike" dirty="0">
                        <a:solidFill>
                          <a:srgbClr val="000000"/>
                        </a:solidFill>
                        <a:effectLst/>
                        <a:latin typeface="Aptos Narrow" panose="020B0004020202020204" pitchFamily="34" charset="0"/>
                      </a:endParaRP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0.99</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1.8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1.09</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r" fontAlgn="b"/>
                      <a:r>
                        <a:rPr lang="en-US" sz="1600" b="0" i="0" u="none" strike="noStrike" dirty="0">
                          <a:solidFill>
                            <a:srgbClr val="000000"/>
                          </a:solidFill>
                          <a:effectLst/>
                          <a:latin typeface="Aptos Narrow" panose="020B0004020202020204" pitchFamily="34" charset="0"/>
                        </a:rPr>
                        <a:t>3.88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endParaRPr dirty="0"/>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072830266"/>
                  </a:ext>
                </a:extLst>
              </a:tr>
            </a:tbl>
          </a:graphicData>
        </a:graphic>
      </p:graphicFrame>
      <p:graphicFrame>
        <p:nvGraphicFramePr>
          <p:cNvPr id="4" name="Table 3">
            <a:extLst>
              <a:ext uri="{FF2B5EF4-FFF2-40B4-BE49-F238E27FC236}">
                <a16:creationId xmlns:a16="http://schemas.microsoft.com/office/drawing/2014/main" id="{006DD11F-365D-D557-16A8-CAEDCEF77008}"/>
              </a:ext>
            </a:extLst>
          </p:cNvPr>
          <p:cNvGraphicFramePr>
            <a:graphicFrameLocks noGrp="1"/>
          </p:cNvGraphicFramePr>
          <p:nvPr>
            <p:extLst>
              <p:ext uri="{D42A27DB-BD31-4B8C-83A1-F6EECF244321}">
                <p14:modId xmlns:p14="http://schemas.microsoft.com/office/powerpoint/2010/main" val="3202284190"/>
              </p:ext>
            </p:extLst>
          </p:nvPr>
        </p:nvGraphicFramePr>
        <p:xfrm>
          <a:off x="789755" y="4299748"/>
          <a:ext cx="10420083" cy="1653950"/>
        </p:xfrm>
        <a:graphic>
          <a:graphicData uri="http://schemas.openxmlformats.org/drawingml/2006/table">
            <a:tbl>
              <a:tblPr/>
              <a:tblGrid>
                <a:gridCol w="2098780">
                  <a:extLst>
                    <a:ext uri="{9D8B030D-6E8A-4147-A177-3AD203B41FA5}">
                      <a16:colId xmlns:a16="http://schemas.microsoft.com/office/drawing/2014/main" val="1556934339"/>
                    </a:ext>
                  </a:extLst>
                </a:gridCol>
                <a:gridCol w="1742068">
                  <a:extLst>
                    <a:ext uri="{9D8B030D-6E8A-4147-A177-3AD203B41FA5}">
                      <a16:colId xmlns:a16="http://schemas.microsoft.com/office/drawing/2014/main" val="2871129388"/>
                    </a:ext>
                  </a:extLst>
                </a:gridCol>
                <a:gridCol w="1037466">
                  <a:extLst>
                    <a:ext uri="{9D8B030D-6E8A-4147-A177-3AD203B41FA5}">
                      <a16:colId xmlns:a16="http://schemas.microsoft.com/office/drawing/2014/main" val="904860383"/>
                    </a:ext>
                  </a:extLst>
                </a:gridCol>
                <a:gridCol w="1005234">
                  <a:extLst>
                    <a:ext uri="{9D8B030D-6E8A-4147-A177-3AD203B41FA5}">
                      <a16:colId xmlns:a16="http://schemas.microsoft.com/office/drawing/2014/main" val="500693954"/>
                    </a:ext>
                  </a:extLst>
                </a:gridCol>
                <a:gridCol w="1186904">
                  <a:extLst>
                    <a:ext uri="{9D8B030D-6E8A-4147-A177-3AD203B41FA5}">
                      <a16:colId xmlns:a16="http://schemas.microsoft.com/office/drawing/2014/main" val="1243784388"/>
                    </a:ext>
                  </a:extLst>
                </a:gridCol>
                <a:gridCol w="3349631">
                  <a:extLst>
                    <a:ext uri="{9D8B030D-6E8A-4147-A177-3AD203B41FA5}">
                      <a16:colId xmlns:a16="http://schemas.microsoft.com/office/drawing/2014/main" val="1421359978"/>
                    </a:ext>
                  </a:extLst>
                </a:gridCol>
              </a:tblGrid>
              <a:tr h="0">
                <a:tc gridSpan="6">
                  <a:txBody>
                    <a:bodyPr/>
                    <a:lstStyle/>
                    <a:p>
                      <a:pPr algn="l" fontAlgn="b"/>
                      <a:r>
                        <a:rPr lang="en-US" sz="1600" b="1" i="0" u="none" strike="noStrike" dirty="0">
                          <a:solidFill>
                            <a:srgbClr val="000000"/>
                          </a:solidFill>
                          <a:effectLst/>
                          <a:latin typeface="Aptos Narrow" panose="020B0004020202020204" pitchFamily="34" charset="0"/>
                        </a:rPr>
                        <a:t>Mid cavum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2833404"/>
                  </a:ext>
                </a:extLst>
              </a:tr>
              <a:tr h="451340">
                <a:tc>
                  <a:txBody>
                    <a:bodyPr/>
                    <a:lstStyle/>
                    <a:p>
                      <a:pPr algn="l" fontAlgn="b"/>
                      <a:r>
                        <a:rPr lang="en-DE" sz="1600" b="0" i="0" u="none" strike="noStrike">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Total pressure gradient</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9642567"/>
                  </a:ext>
                </a:extLst>
              </a:tr>
              <a:tr h="537343">
                <a:tc>
                  <a:txBody>
                    <a:bodyPr/>
                    <a:lstStyle/>
                    <a:p>
                      <a:pPr algn="l" fontAlgn="b"/>
                      <a:r>
                        <a:rPr lang="en-US" sz="1600" b="0" i="0" u="none" strike="noStrike">
                          <a:solidFill>
                            <a:srgbClr val="000000"/>
                          </a:solidFill>
                          <a:effectLst/>
                          <a:latin typeface="Aptos Narrow" panose="020B0004020202020204" pitchFamily="34" charset="0"/>
                        </a:rPr>
                        <a:t>Average pressure within plane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ptos Narrow" panose="020B0004020202020204" pitchFamily="34" charset="0"/>
                        </a:rPr>
                        <a:t>-7.08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-7.38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-7.57</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-7.75</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6142525"/>
                  </a:ext>
                </a:extLst>
              </a:tr>
              <a:tr h="415984">
                <a:tc>
                  <a:txBody>
                    <a:bodyPr/>
                    <a:lstStyle/>
                    <a:p>
                      <a:pPr algn="l" fontAlgn="b"/>
                      <a:r>
                        <a:rPr lang="en-US" sz="1600" b="0" i="0" u="none" strike="noStrike" dirty="0">
                          <a:solidFill>
                            <a:srgbClr val="000000"/>
                          </a:solidFill>
                          <a:effectLst/>
                          <a:latin typeface="Aptos Narrow" panose="020B0004020202020204" pitchFamily="34" charset="0"/>
                        </a:rPr>
                        <a:t>Pressure gradient</a:t>
                      </a: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0.3</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600" b="0" i="0" u="none" strike="noStrike" dirty="0">
                          <a:solidFill>
                            <a:srgbClr val="000000"/>
                          </a:solidFill>
                          <a:effectLst/>
                          <a:latin typeface="Aptos Narrow" panose="020B0004020202020204" pitchFamily="34" charset="0"/>
                        </a:rPr>
                        <a:t>0.19</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0.18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0.67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209959207"/>
                  </a:ext>
                </a:extLst>
              </a:tr>
            </a:tbl>
          </a:graphicData>
        </a:graphic>
      </p:graphicFrame>
      <p:pic>
        <p:nvPicPr>
          <p:cNvPr id="7" name="Picture 6">
            <a:extLst>
              <a:ext uri="{FF2B5EF4-FFF2-40B4-BE49-F238E27FC236}">
                <a16:creationId xmlns:a16="http://schemas.microsoft.com/office/drawing/2014/main" id="{D4B42A8F-BF1E-06E5-9EE1-951C2EB287E7}"/>
              </a:ext>
            </a:extLst>
          </p:cNvPr>
          <p:cNvPicPr>
            <a:picLocks noChangeAspect="1"/>
          </p:cNvPicPr>
          <p:nvPr/>
        </p:nvPicPr>
        <p:blipFill>
          <a:blip r:embed="rId2"/>
          <a:stretch>
            <a:fillRect/>
          </a:stretch>
        </p:blipFill>
        <p:spPr>
          <a:xfrm>
            <a:off x="8601687" y="159800"/>
            <a:ext cx="2356364" cy="1795630"/>
          </a:xfrm>
          <a:prstGeom prst="rect">
            <a:avLst/>
          </a:prstGeom>
        </p:spPr>
      </p:pic>
    </p:spTree>
    <p:extLst>
      <p:ext uri="{BB962C8B-B14F-4D97-AF65-F5344CB8AC3E}">
        <p14:creationId xmlns:p14="http://schemas.microsoft.com/office/powerpoint/2010/main" val="3038577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31A2A-37D1-A72C-FE3C-B419C2720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E36B9-ABC0-E7A1-55C0-41A5B93BEDB9}"/>
              </a:ext>
            </a:extLst>
          </p:cNvPr>
          <p:cNvSpPr>
            <a:spLocks noGrp="1"/>
          </p:cNvSpPr>
          <p:nvPr>
            <p:ph type="title"/>
          </p:nvPr>
        </p:nvSpPr>
        <p:spPr>
          <a:xfrm>
            <a:off x="789755" y="629867"/>
            <a:ext cx="10515600" cy="1325563"/>
          </a:xfrm>
        </p:spPr>
        <p:txBody>
          <a:bodyPr/>
          <a:lstStyle/>
          <a:p>
            <a:r>
              <a:rPr lang="en-US" dirty="0"/>
              <a:t>Post-expansion, 2024: </a:t>
            </a:r>
            <a:br>
              <a:rPr lang="en-US" dirty="0"/>
            </a:br>
            <a:r>
              <a:rPr lang="en-US" dirty="0"/>
              <a:t>Area-averaged pressures, in Pa</a:t>
            </a:r>
            <a:endParaRPr lang="en-DE" dirty="0"/>
          </a:p>
        </p:txBody>
      </p:sp>
      <p:graphicFrame>
        <p:nvGraphicFramePr>
          <p:cNvPr id="5" name="Table 4">
            <a:extLst>
              <a:ext uri="{FF2B5EF4-FFF2-40B4-BE49-F238E27FC236}">
                <a16:creationId xmlns:a16="http://schemas.microsoft.com/office/drawing/2014/main" id="{34CCA4B5-3AE2-B078-EC16-EA82E636EFC6}"/>
              </a:ext>
            </a:extLst>
          </p:cNvPr>
          <p:cNvGraphicFramePr>
            <a:graphicFrameLocks noGrp="1"/>
          </p:cNvGraphicFramePr>
          <p:nvPr>
            <p:extLst>
              <p:ext uri="{D42A27DB-BD31-4B8C-83A1-F6EECF244321}">
                <p14:modId xmlns:p14="http://schemas.microsoft.com/office/powerpoint/2010/main" val="3109511285"/>
              </p:ext>
            </p:extLst>
          </p:nvPr>
        </p:nvGraphicFramePr>
        <p:xfrm>
          <a:off x="789755" y="2172776"/>
          <a:ext cx="10420082" cy="1909626"/>
        </p:xfrm>
        <a:graphic>
          <a:graphicData uri="http://schemas.openxmlformats.org/drawingml/2006/table">
            <a:tbl>
              <a:tblPr/>
              <a:tblGrid>
                <a:gridCol w="2104055">
                  <a:extLst>
                    <a:ext uri="{9D8B030D-6E8A-4147-A177-3AD203B41FA5}">
                      <a16:colId xmlns:a16="http://schemas.microsoft.com/office/drawing/2014/main" val="2437670020"/>
                    </a:ext>
                  </a:extLst>
                </a:gridCol>
                <a:gridCol w="1743359">
                  <a:extLst>
                    <a:ext uri="{9D8B030D-6E8A-4147-A177-3AD203B41FA5}">
                      <a16:colId xmlns:a16="http://schemas.microsoft.com/office/drawing/2014/main" val="3593023449"/>
                    </a:ext>
                  </a:extLst>
                </a:gridCol>
                <a:gridCol w="1021970">
                  <a:extLst>
                    <a:ext uri="{9D8B030D-6E8A-4147-A177-3AD203B41FA5}">
                      <a16:colId xmlns:a16="http://schemas.microsoft.com/office/drawing/2014/main" val="4201723437"/>
                    </a:ext>
                  </a:extLst>
                </a:gridCol>
                <a:gridCol w="1021970">
                  <a:extLst>
                    <a:ext uri="{9D8B030D-6E8A-4147-A177-3AD203B41FA5}">
                      <a16:colId xmlns:a16="http://schemas.microsoft.com/office/drawing/2014/main" val="3321913555"/>
                    </a:ext>
                  </a:extLst>
                </a:gridCol>
                <a:gridCol w="1162240">
                  <a:extLst>
                    <a:ext uri="{9D8B030D-6E8A-4147-A177-3AD203B41FA5}">
                      <a16:colId xmlns:a16="http://schemas.microsoft.com/office/drawing/2014/main" val="326896326"/>
                    </a:ext>
                  </a:extLst>
                </a:gridCol>
                <a:gridCol w="1803476">
                  <a:extLst>
                    <a:ext uri="{9D8B030D-6E8A-4147-A177-3AD203B41FA5}">
                      <a16:colId xmlns:a16="http://schemas.microsoft.com/office/drawing/2014/main" val="4213487636"/>
                    </a:ext>
                  </a:extLst>
                </a:gridCol>
                <a:gridCol w="1563012">
                  <a:extLst>
                    <a:ext uri="{9D8B030D-6E8A-4147-A177-3AD203B41FA5}">
                      <a16:colId xmlns:a16="http://schemas.microsoft.com/office/drawing/2014/main" val="3396927137"/>
                    </a:ext>
                  </a:extLst>
                </a:gridCol>
              </a:tblGrid>
              <a:tr h="215497">
                <a:tc>
                  <a:txBody>
                    <a:bodyPr/>
                    <a:lstStyle/>
                    <a:p>
                      <a:pPr algn="l" fontAlgn="b"/>
                      <a:r>
                        <a:rPr lang="en-US" sz="1600" b="1" i="0" u="none" strike="noStrike" dirty="0">
                          <a:solidFill>
                            <a:srgbClr val="000000"/>
                          </a:solidFill>
                          <a:effectLst/>
                          <a:latin typeface="Aptos Narrow" panose="020B0004020202020204" pitchFamily="34" charset="0"/>
                        </a:rPr>
                        <a:t>Anterior cavum </a:t>
                      </a:r>
                    </a:p>
                  </a:txBody>
                  <a:tcPr marL="5443" marR="5443" marT="544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dirty="0">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dirty="0">
                          <a:solidFill>
                            <a:srgbClr val="000000"/>
                          </a:solidFill>
                          <a:effectLst/>
                          <a:latin typeface="Aptos Narrow" panose="020B0004020202020204" pitchFamily="34" charset="0"/>
                        </a:rPr>
                        <a:t> </a:t>
                      </a:r>
                    </a:p>
                  </a:txBody>
                  <a:tcPr marL="5443" marR="5443" marT="5443"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en-DE" sz="1600" b="1" i="0" u="none" strike="noStrike" dirty="0">
                          <a:solidFill>
                            <a:srgbClr val="000000"/>
                          </a:solidFill>
                          <a:effectLst/>
                          <a:latin typeface="Aptos Narrow" panose="020B0004020202020204" pitchFamily="34" charset="0"/>
                        </a:rPr>
                        <a:t> </a:t>
                      </a:r>
                    </a:p>
                  </a:txBody>
                  <a:tcPr marL="5443" marR="5443" marT="544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1733294"/>
                  </a:ext>
                </a:extLst>
              </a:tr>
              <a:tr h="430257">
                <a:tc>
                  <a:txBody>
                    <a:bodyPr/>
                    <a:lstStyle/>
                    <a:p>
                      <a:pPr algn="l" fontAlgn="b"/>
                      <a:r>
                        <a:rPr lang="en-DE" sz="1600" b="0" i="0" u="none" strike="noStrike">
                          <a:solidFill>
                            <a:srgbClr val="000000"/>
                          </a:solidFill>
                          <a:effectLst/>
                          <a:latin typeface="Aptos Narrow" panose="020B0004020202020204" pitchFamily="34" charset="0"/>
                        </a:rPr>
                        <a:t> </a:t>
                      </a: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Inlet</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r>
                        <a:rPr lang="en-US" sz="1600" b="0" i="0" u="none" strike="noStrike" dirty="0">
                          <a:solidFill>
                            <a:srgbClr val="000000"/>
                          </a:solidFill>
                          <a:effectLst/>
                          <a:latin typeface="Aptos Narrow" panose="020B0004020202020204" pitchFamily="34" charset="0"/>
                        </a:rPr>
                        <a:t>Total pressure gradient</a:t>
                      </a:r>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dirty="0"/>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7229566"/>
                  </a:ext>
                </a:extLst>
              </a:tr>
              <a:tr h="430257">
                <a:tc>
                  <a:txBody>
                    <a:bodyPr/>
                    <a:lstStyle/>
                    <a:p>
                      <a:pPr algn="l" fontAlgn="b"/>
                      <a:r>
                        <a:rPr lang="en-US" sz="1600" b="0" i="0" u="none" strike="noStrike" dirty="0">
                          <a:solidFill>
                            <a:srgbClr val="000000"/>
                          </a:solidFill>
                          <a:effectLst/>
                          <a:latin typeface="Aptos Narrow" panose="020B0004020202020204" pitchFamily="34" charset="0"/>
                        </a:rPr>
                        <a:t>Average pressure within plane</a:t>
                      </a: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ptos Narrow" panose="020B0004020202020204" pitchFamily="34" charset="0"/>
                        </a:rPr>
                        <a:t> Right: -2.34</a:t>
                      </a:r>
                    </a:p>
                    <a:p>
                      <a:pPr algn="r" fontAlgn="b"/>
                      <a:r>
                        <a:rPr lang="en-US" sz="1600" b="0" i="0" u="none" strike="noStrike" dirty="0">
                          <a:solidFill>
                            <a:srgbClr val="000000"/>
                          </a:solidFill>
                          <a:effectLst/>
                          <a:latin typeface="Aptos Narrow" panose="020B0004020202020204" pitchFamily="34" charset="0"/>
                        </a:rPr>
                        <a:t> Left: -0.53</a:t>
                      </a:r>
                    </a:p>
                    <a:p>
                      <a:pPr algn="r" fontAlgn="b"/>
                      <a:r>
                        <a:rPr lang="en-US" sz="1600" b="0" i="0" u="none" strike="noStrike" dirty="0">
                          <a:solidFill>
                            <a:srgbClr val="000000"/>
                          </a:solidFill>
                          <a:effectLst/>
                          <a:latin typeface="Aptos Narrow" panose="020B0004020202020204" pitchFamily="34" charset="0"/>
                        </a:rPr>
                        <a:t>Total: -2.87</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-3.62</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-3.94</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-4.52</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dirty="0"/>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2898342"/>
                  </a:ext>
                </a:extLst>
              </a:tr>
              <a:tr h="215497">
                <a:tc>
                  <a:txBody>
                    <a:bodyPr/>
                    <a:lstStyle/>
                    <a:p>
                      <a:pPr algn="l" fontAlgn="b"/>
                      <a:r>
                        <a:rPr lang="en-US" sz="1600" b="0" i="0" u="none" strike="noStrike" dirty="0">
                          <a:solidFill>
                            <a:srgbClr val="000000"/>
                          </a:solidFill>
                          <a:effectLst/>
                          <a:latin typeface="Aptos Narrow" panose="020B0004020202020204" pitchFamily="34" charset="0"/>
                        </a:rPr>
                        <a:t>Pressure gradient</a:t>
                      </a:r>
                    </a:p>
                    <a:p>
                      <a:pPr algn="l" fontAlgn="b"/>
                      <a:endParaRPr lang="en-US" sz="1600" b="0" i="0" u="none" strike="noStrike" dirty="0">
                        <a:solidFill>
                          <a:srgbClr val="000000"/>
                        </a:solidFill>
                        <a:effectLst/>
                        <a:latin typeface="Aptos Narrow" panose="020B0004020202020204" pitchFamily="34" charset="0"/>
                      </a:endParaRP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0.75</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0.32</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0.58</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r" fontAlgn="b"/>
                      <a:r>
                        <a:rPr lang="en-US" sz="1600" b="0" i="0" u="none" strike="noStrike" dirty="0">
                          <a:solidFill>
                            <a:srgbClr val="000000"/>
                          </a:solidFill>
                          <a:effectLst/>
                          <a:latin typeface="Aptos Narrow" panose="020B0004020202020204" pitchFamily="34" charset="0"/>
                        </a:rPr>
                        <a:t>1.65</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endParaRPr dirty="0"/>
                    </a:p>
                  </a:txBody>
                  <a:tcPr marL="5443" marR="5443" marT="54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072830266"/>
                  </a:ext>
                </a:extLst>
              </a:tr>
            </a:tbl>
          </a:graphicData>
        </a:graphic>
      </p:graphicFrame>
      <p:graphicFrame>
        <p:nvGraphicFramePr>
          <p:cNvPr id="4" name="Table 3">
            <a:extLst>
              <a:ext uri="{FF2B5EF4-FFF2-40B4-BE49-F238E27FC236}">
                <a16:creationId xmlns:a16="http://schemas.microsoft.com/office/drawing/2014/main" id="{2925FBC4-8E2A-3B90-980C-0BFE833CD238}"/>
              </a:ext>
            </a:extLst>
          </p:cNvPr>
          <p:cNvGraphicFramePr>
            <a:graphicFrameLocks noGrp="1"/>
          </p:cNvGraphicFramePr>
          <p:nvPr>
            <p:extLst>
              <p:ext uri="{D42A27DB-BD31-4B8C-83A1-F6EECF244321}">
                <p14:modId xmlns:p14="http://schemas.microsoft.com/office/powerpoint/2010/main" val="2051767622"/>
              </p:ext>
            </p:extLst>
          </p:nvPr>
        </p:nvGraphicFramePr>
        <p:xfrm>
          <a:off x="789754" y="4299748"/>
          <a:ext cx="10420083" cy="1653950"/>
        </p:xfrm>
        <a:graphic>
          <a:graphicData uri="http://schemas.openxmlformats.org/drawingml/2006/table">
            <a:tbl>
              <a:tblPr/>
              <a:tblGrid>
                <a:gridCol w="2098780">
                  <a:extLst>
                    <a:ext uri="{9D8B030D-6E8A-4147-A177-3AD203B41FA5}">
                      <a16:colId xmlns:a16="http://schemas.microsoft.com/office/drawing/2014/main" val="1556934339"/>
                    </a:ext>
                  </a:extLst>
                </a:gridCol>
                <a:gridCol w="1742068">
                  <a:extLst>
                    <a:ext uri="{9D8B030D-6E8A-4147-A177-3AD203B41FA5}">
                      <a16:colId xmlns:a16="http://schemas.microsoft.com/office/drawing/2014/main" val="2871129388"/>
                    </a:ext>
                  </a:extLst>
                </a:gridCol>
                <a:gridCol w="1037466">
                  <a:extLst>
                    <a:ext uri="{9D8B030D-6E8A-4147-A177-3AD203B41FA5}">
                      <a16:colId xmlns:a16="http://schemas.microsoft.com/office/drawing/2014/main" val="904860383"/>
                    </a:ext>
                  </a:extLst>
                </a:gridCol>
                <a:gridCol w="1005234">
                  <a:extLst>
                    <a:ext uri="{9D8B030D-6E8A-4147-A177-3AD203B41FA5}">
                      <a16:colId xmlns:a16="http://schemas.microsoft.com/office/drawing/2014/main" val="500693954"/>
                    </a:ext>
                  </a:extLst>
                </a:gridCol>
                <a:gridCol w="1186904">
                  <a:extLst>
                    <a:ext uri="{9D8B030D-6E8A-4147-A177-3AD203B41FA5}">
                      <a16:colId xmlns:a16="http://schemas.microsoft.com/office/drawing/2014/main" val="1243784388"/>
                    </a:ext>
                  </a:extLst>
                </a:gridCol>
                <a:gridCol w="3349631">
                  <a:extLst>
                    <a:ext uri="{9D8B030D-6E8A-4147-A177-3AD203B41FA5}">
                      <a16:colId xmlns:a16="http://schemas.microsoft.com/office/drawing/2014/main" val="1421359978"/>
                    </a:ext>
                  </a:extLst>
                </a:gridCol>
              </a:tblGrid>
              <a:tr h="0">
                <a:tc gridSpan="6">
                  <a:txBody>
                    <a:bodyPr/>
                    <a:lstStyle/>
                    <a:p>
                      <a:pPr algn="l" fontAlgn="b"/>
                      <a:r>
                        <a:rPr lang="en-US" sz="1600" b="1" i="0" u="none" strike="noStrike" dirty="0">
                          <a:solidFill>
                            <a:srgbClr val="000000"/>
                          </a:solidFill>
                          <a:effectLst/>
                          <a:latin typeface="Aptos Narrow" panose="020B0004020202020204" pitchFamily="34" charset="0"/>
                        </a:rPr>
                        <a:t>Mid cavum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2833404"/>
                  </a:ext>
                </a:extLst>
              </a:tr>
              <a:tr h="451340">
                <a:tc>
                  <a:txBody>
                    <a:bodyPr/>
                    <a:lstStyle/>
                    <a:p>
                      <a:pPr algn="l" fontAlgn="b"/>
                      <a:r>
                        <a:rPr lang="en-DE" sz="1600" b="0" i="0" u="none" strike="noStrike">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Plane 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Aptos Narrow" panose="020B0004020202020204" pitchFamily="34" charset="0"/>
                        </a:rPr>
                        <a:t>Total pressure gradient</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9642567"/>
                  </a:ext>
                </a:extLst>
              </a:tr>
              <a:tr h="537343">
                <a:tc>
                  <a:txBody>
                    <a:bodyPr/>
                    <a:lstStyle/>
                    <a:p>
                      <a:pPr algn="l" fontAlgn="b"/>
                      <a:r>
                        <a:rPr lang="en-US" sz="1600" b="0" i="0" u="none" strike="noStrike">
                          <a:solidFill>
                            <a:srgbClr val="000000"/>
                          </a:solidFill>
                          <a:effectLst/>
                          <a:latin typeface="Aptos Narrow" panose="020B0004020202020204" pitchFamily="34" charset="0"/>
                        </a:rPr>
                        <a:t>Average pressure within plane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ptos Narrow" panose="020B0004020202020204" pitchFamily="34" charset="0"/>
                        </a:rPr>
                        <a:t>-4.52</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-4.76</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-5.27</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-5.62</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6142525"/>
                  </a:ext>
                </a:extLst>
              </a:tr>
              <a:tr h="415984">
                <a:tc>
                  <a:txBody>
                    <a:bodyPr/>
                    <a:lstStyle/>
                    <a:p>
                      <a:pPr algn="l" fontAlgn="b"/>
                      <a:r>
                        <a:rPr lang="en-US" sz="1600" b="0" i="0" u="none" strike="noStrike" dirty="0">
                          <a:solidFill>
                            <a:srgbClr val="000000"/>
                          </a:solidFill>
                          <a:effectLst/>
                          <a:latin typeface="Aptos Narrow" panose="020B0004020202020204" pitchFamily="34" charset="0"/>
                        </a:rPr>
                        <a:t>Pressure gradient</a:t>
                      </a:r>
                    </a:p>
                  </a:txBody>
                  <a:tcPr marL="5443" marR="5443" marT="54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DE" sz="1600" b="0" i="0" u="none" strike="noStrike" dirty="0">
                          <a:solidFill>
                            <a:srgbClr val="000000"/>
                          </a:solidFill>
                          <a:effectLst/>
                          <a:latin typeface="Aptos Narrow" panose="020B000402020202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0.25</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0.51</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0.35</a:t>
                      </a:r>
                      <a:endParaRPr lang="en-DE" sz="1600" b="0" i="0" u="none" strike="noStrike" dirty="0">
                        <a:solidFill>
                          <a:srgbClr val="000000"/>
                        </a:solidFill>
                        <a:effectLst/>
                        <a:latin typeface="Aptos Narrow" panose="020B000402020202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600" b="0" i="0" u="none" strike="noStrike" dirty="0">
                          <a:solidFill>
                            <a:srgbClr val="000000"/>
                          </a:solidFill>
                          <a:effectLst/>
                          <a:latin typeface="Aptos Narrow" panose="020B0004020202020204" pitchFamily="34" charset="0"/>
                        </a:rPr>
                        <a:t>1.11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209959207"/>
                  </a:ext>
                </a:extLst>
              </a:tr>
            </a:tbl>
          </a:graphicData>
        </a:graphic>
      </p:graphicFrame>
      <p:pic>
        <p:nvPicPr>
          <p:cNvPr id="6" name="Picture 5">
            <a:extLst>
              <a:ext uri="{FF2B5EF4-FFF2-40B4-BE49-F238E27FC236}">
                <a16:creationId xmlns:a16="http://schemas.microsoft.com/office/drawing/2014/main" id="{981DC622-DD61-6F95-CC5C-2CEFCCC04E2C}"/>
              </a:ext>
            </a:extLst>
          </p:cNvPr>
          <p:cNvPicPr>
            <a:picLocks noChangeAspect="1"/>
          </p:cNvPicPr>
          <p:nvPr/>
        </p:nvPicPr>
        <p:blipFill>
          <a:blip r:embed="rId2"/>
          <a:stretch>
            <a:fillRect/>
          </a:stretch>
        </p:blipFill>
        <p:spPr>
          <a:xfrm>
            <a:off x="8504702" y="147238"/>
            <a:ext cx="2416479" cy="1706759"/>
          </a:xfrm>
          <a:prstGeom prst="rect">
            <a:avLst/>
          </a:prstGeom>
        </p:spPr>
      </p:pic>
    </p:spTree>
    <p:extLst>
      <p:ext uri="{BB962C8B-B14F-4D97-AF65-F5344CB8AC3E}">
        <p14:creationId xmlns:p14="http://schemas.microsoft.com/office/powerpoint/2010/main" val="1122891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5832-78D7-C457-EB0F-DD9E77A0C066}"/>
              </a:ext>
            </a:extLst>
          </p:cNvPr>
          <p:cNvSpPr>
            <a:spLocks noGrp="1"/>
          </p:cNvSpPr>
          <p:nvPr>
            <p:ph type="title"/>
          </p:nvPr>
        </p:nvSpPr>
        <p:spPr/>
        <p:txBody>
          <a:bodyPr/>
          <a:lstStyle/>
          <a:p>
            <a:r>
              <a:rPr lang="en-US" dirty="0"/>
              <a:t>Findings </a:t>
            </a:r>
            <a:endParaRPr lang="en-DE" dirty="0"/>
          </a:p>
        </p:txBody>
      </p:sp>
      <p:sp>
        <p:nvSpPr>
          <p:cNvPr id="3" name="Content Placeholder 2">
            <a:extLst>
              <a:ext uri="{FF2B5EF4-FFF2-40B4-BE49-F238E27FC236}">
                <a16:creationId xmlns:a16="http://schemas.microsoft.com/office/drawing/2014/main" id="{6DB14952-07E8-7F24-BA8C-708754C8B0F5}"/>
              </a:ext>
            </a:extLst>
          </p:cNvPr>
          <p:cNvSpPr>
            <a:spLocks noGrp="1"/>
          </p:cNvSpPr>
          <p:nvPr>
            <p:ph idx="1"/>
          </p:nvPr>
        </p:nvSpPr>
        <p:spPr>
          <a:xfrm>
            <a:off x="838200" y="1516532"/>
            <a:ext cx="10515600" cy="4351338"/>
          </a:xfrm>
        </p:spPr>
        <p:txBody>
          <a:bodyPr>
            <a:normAutofit/>
          </a:bodyPr>
          <a:lstStyle/>
          <a:p>
            <a:pPr marL="0" indent="0">
              <a:buNone/>
            </a:pPr>
            <a:endParaRPr lang="en-US" dirty="0"/>
          </a:p>
          <a:p>
            <a:r>
              <a:rPr lang="en-US" dirty="0"/>
              <a:t>Overall pressure drop higher pre-expansion than post-expansion (2.76 vs. 4.55)</a:t>
            </a:r>
          </a:p>
          <a:p>
            <a:r>
              <a:rPr lang="en-US" dirty="0"/>
              <a:t>Overall pressure gradient in the anterior cavum higher than in mid-cavum.</a:t>
            </a:r>
          </a:p>
          <a:p>
            <a:r>
              <a:rPr lang="en-US" dirty="0"/>
              <a:t>Highest pressure gradient observed towards the middle of the anterior cavum. </a:t>
            </a:r>
          </a:p>
          <a:p>
            <a:endParaRPr lang="en-US" dirty="0"/>
          </a:p>
          <a:p>
            <a:endParaRPr lang="en-US" dirty="0"/>
          </a:p>
          <a:p>
            <a:endParaRPr lang="en-DE" dirty="0"/>
          </a:p>
        </p:txBody>
      </p:sp>
    </p:spTree>
    <p:extLst>
      <p:ext uri="{BB962C8B-B14F-4D97-AF65-F5344CB8AC3E}">
        <p14:creationId xmlns:p14="http://schemas.microsoft.com/office/powerpoint/2010/main" val="319701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1402-1F0C-1209-649E-B67042926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DEFD1-91CF-7480-4A25-3185D288D729}"/>
              </a:ext>
            </a:extLst>
          </p:cNvPr>
          <p:cNvSpPr>
            <a:spLocks noGrp="1"/>
          </p:cNvSpPr>
          <p:nvPr>
            <p:ph type="title"/>
          </p:nvPr>
        </p:nvSpPr>
        <p:spPr/>
        <p:txBody>
          <a:bodyPr/>
          <a:lstStyle/>
          <a:p>
            <a:r>
              <a:rPr lang="en-US" dirty="0"/>
              <a:t>4. Velocity findings</a:t>
            </a:r>
            <a:br>
              <a:rPr lang="en-US" dirty="0"/>
            </a:br>
            <a:br>
              <a:rPr lang="en-US" dirty="0"/>
            </a:br>
            <a:endParaRPr lang="en-DE" dirty="0"/>
          </a:p>
        </p:txBody>
      </p:sp>
      <p:sp>
        <p:nvSpPr>
          <p:cNvPr id="4" name="TextBox 3">
            <a:extLst>
              <a:ext uri="{FF2B5EF4-FFF2-40B4-BE49-F238E27FC236}">
                <a16:creationId xmlns:a16="http://schemas.microsoft.com/office/drawing/2014/main" id="{A317C6B9-9B2C-E749-0289-5CCFB1F00762}"/>
              </a:ext>
            </a:extLst>
          </p:cNvPr>
          <p:cNvSpPr txBox="1"/>
          <p:nvPr/>
        </p:nvSpPr>
        <p:spPr>
          <a:xfrm>
            <a:off x="980694" y="2998554"/>
            <a:ext cx="10515600" cy="369332"/>
          </a:xfrm>
          <a:prstGeom prst="rect">
            <a:avLst/>
          </a:prstGeom>
          <a:noFill/>
        </p:spPr>
        <p:txBody>
          <a:bodyPr wrap="square">
            <a:spAutoFit/>
          </a:bodyPr>
          <a:lstStyle/>
          <a:p>
            <a:r>
              <a:rPr lang="en-US" sz="1800" dirty="0"/>
              <a:t>Velocity contours with red and yellow areas indicating increased velocity of air flow. </a:t>
            </a:r>
            <a:endParaRPr lang="en-DE" dirty="0"/>
          </a:p>
        </p:txBody>
      </p:sp>
    </p:spTree>
    <p:extLst>
      <p:ext uri="{BB962C8B-B14F-4D97-AF65-F5344CB8AC3E}">
        <p14:creationId xmlns:p14="http://schemas.microsoft.com/office/powerpoint/2010/main" val="157022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04DE7D-18DF-BBEB-6567-FF7F01DC002F}"/>
              </a:ext>
            </a:extLst>
          </p:cNvPr>
          <p:cNvPicPr>
            <a:picLocks noChangeAspect="1"/>
          </p:cNvPicPr>
          <p:nvPr/>
        </p:nvPicPr>
        <p:blipFill>
          <a:blip r:embed="rId2"/>
          <a:stretch>
            <a:fillRect/>
          </a:stretch>
        </p:blipFill>
        <p:spPr>
          <a:xfrm>
            <a:off x="172587" y="899886"/>
            <a:ext cx="5923413" cy="5759838"/>
          </a:xfrm>
          <a:prstGeom prst="rect">
            <a:avLst/>
          </a:prstGeom>
        </p:spPr>
      </p:pic>
      <p:sp>
        <p:nvSpPr>
          <p:cNvPr id="14" name="TextBox 13">
            <a:extLst>
              <a:ext uri="{FF2B5EF4-FFF2-40B4-BE49-F238E27FC236}">
                <a16:creationId xmlns:a16="http://schemas.microsoft.com/office/drawing/2014/main" id="{41A81E85-E2A7-B64E-FFB3-37EBC9963675}"/>
              </a:ext>
            </a:extLst>
          </p:cNvPr>
          <p:cNvSpPr txBox="1"/>
          <p:nvPr/>
        </p:nvSpPr>
        <p:spPr>
          <a:xfrm>
            <a:off x="239486" y="137887"/>
            <a:ext cx="9643156" cy="584775"/>
          </a:xfrm>
          <a:prstGeom prst="rect">
            <a:avLst/>
          </a:prstGeom>
          <a:noFill/>
        </p:spPr>
        <p:txBody>
          <a:bodyPr wrap="square" rtlCol="0">
            <a:spAutoFit/>
          </a:bodyPr>
          <a:lstStyle/>
          <a:p>
            <a:r>
              <a:rPr lang="en-US" sz="1600" b="1" dirty="0"/>
              <a:t>Figures 8+9. Velocity volume rendering pre- and post-expansion</a:t>
            </a:r>
          </a:p>
          <a:p>
            <a:r>
              <a:rPr lang="en-US" sz="1600" dirty="0"/>
              <a:t>Higher maximum velocities reached pre-expansion</a:t>
            </a:r>
            <a:endParaRPr lang="en-DE" dirty="0"/>
          </a:p>
        </p:txBody>
      </p:sp>
      <p:pic>
        <p:nvPicPr>
          <p:cNvPr id="8" name="Picture 7">
            <a:extLst>
              <a:ext uri="{FF2B5EF4-FFF2-40B4-BE49-F238E27FC236}">
                <a16:creationId xmlns:a16="http://schemas.microsoft.com/office/drawing/2014/main" id="{A8261A4B-4D8E-AA1B-A5A4-4B6BB41B1330}"/>
              </a:ext>
            </a:extLst>
          </p:cNvPr>
          <p:cNvPicPr>
            <a:picLocks noChangeAspect="1"/>
          </p:cNvPicPr>
          <p:nvPr/>
        </p:nvPicPr>
        <p:blipFill>
          <a:blip r:embed="rId3"/>
          <a:stretch>
            <a:fillRect/>
          </a:stretch>
        </p:blipFill>
        <p:spPr>
          <a:xfrm>
            <a:off x="6776878" y="899886"/>
            <a:ext cx="5175636" cy="5920112"/>
          </a:xfrm>
          <a:prstGeom prst="rect">
            <a:avLst/>
          </a:prstGeom>
        </p:spPr>
      </p:pic>
      <p:sp>
        <p:nvSpPr>
          <p:cNvPr id="3" name="TextBox 2">
            <a:extLst>
              <a:ext uri="{FF2B5EF4-FFF2-40B4-BE49-F238E27FC236}">
                <a16:creationId xmlns:a16="http://schemas.microsoft.com/office/drawing/2014/main" id="{6A68D2F9-6EF2-A903-653D-209E848926A6}"/>
              </a:ext>
            </a:extLst>
          </p:cNvPr>
          <p:cNvSpPr txBox="1"/>
          <p:nvPr/>
        </p:nvSpPr>
        <p:spPr>
          <a:xfrm>
            <a:off x="239486" y="5043715"/>
            <a:ext cx="1807029" cy="369332"/>
          </a:xfrm>
          <a:prstGeom prst="rect">
            <a:avLst/>
          </a:prstGeom>
          <a:noFill/>
        </p:spPr>
        <p:txBody>
          <a:bodyPr wrap="square" rtlCol="0">
            <a:spAutoFit/>
          </a:bodyPr>
          <a:lstStyle/>
          <a:p>
            <a:r>
              <a:rPr lang="en-US" b="1" dirty="0"/>
              <a:t>Pre-expansion </a:t>
            </a:r>
            <a:endParaRPr lang="en-DE" b="1" dirty="0"/>
          </a:p>
        </p:txBody>
      </p:sp>
      <p:sp>
        <p:nvSpPr>
          <p:cNvPr id="2" name="TextBox 1">
            <a:extLst>
              <a:ext uri="{FF2B5EF4-FFF2-40B4-BE49-F238E27FC236}">
                <a16:creationId xmlns:a16="http://schemas.microsoft.com/office/drawing/2014/main" id="{CCABC6ED-E71B-FA96-1E50-CBDD8703D14D}"/>
              </a:ext>
            </a:extLst>
          </p:cNvPr>
          <p:cNvSpPr txBox="1"/>
          <p:nvPr/>
        </p:nvSpPr>
        <p:spPr>
          <a:xfrm>
            <a:off x="7024626" y="5043715"/>
            <a:ext cx="1807029" cy="369332"/>
          </a:xfrm>
          <a:prstGeom prst="rect">
            <a:avLst/>
          </a:prstGeom>
          <a:noFill/>
        </p:spPr>
        <p:txBody>
          <a:bodyPr wrap="square" rtlCol="0">
            <a:spAutoFit/>
          </a:bodyPr>
          <a:lstStyle/>
          <a:p>
            <a:r>
              <a:rPr lang="en-US" b="1" dirty="0"/>
              <a:t>Post-expansion </a:t>
            </a:r>
            <a:endParaRPr lang="en-DE" b="1" dirty="0"/>
          </a:p>
        </p:txBody>
      </p:sp>
    </p:spTree>
    <p:extLst>
      <p:ext uri="{BB962C8B-B14F-4D97-AF65-F5344CB8AC3E}">
        <p14:creationId xmlns:p14="http://schemas.microsoft.com/office/powerpoint/2010/main" val="2727381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0E952-29BB-CE2E-09B7-7C4A6460E099}"/>
              </a:ext>
            </a:extLst>
          </p:cNvPr>
          <p:cNvPicPr>
            <a:picLocks noChangeAspect="1"/>
          </p:cNvPicPr>
          <p:nvPr/>
        </p:nvPicPr>
        <p:blipFill>
          <a:blip r:embed="rId2"/>
          <a:stretch>
            <a:fillRect/>
          </a:stretch>
        </p:blipFill>
        <p:spPr>
          <a:xfrm>
            <a:off x="58994" y="1095828"/>
            <a:ext cx="5877280" cy="5479142"/>
          </a:xfrm>
          <a:prstGeom prst="rect">
            <a:avLst/>
          </a:prstGeom>
        </p:spPr>
      </p:pic>
      <p:pic>
        <p:nvPicPr>
          <p:cNvPr id="10" name="Picture 9">
            <a:extLst>
              <a:ext uri="{FF2B5EF4-FFF2-40B4-BE49-F238E27FC236}">
                <a16:creationId xmlns:a16="http://schemas.microsoft.com/office/drawing/2014/main" id="{499727D2-39EB-6D17-5195-91B9F6FC4688}"/>
              </a:ext>
            </a:extLst>
          </p:cNvPr>
          <p:cNvPicPr>
            <a:picLocks noChangeAspect="1"/>
          </p:cNvPicPr>
          <p:nvPr/>
        </p:nvPicPr>
        <p:blipFill>
          <a:blip r:embed="rId3"/>
          <a:stretch>
            <a:fillRect/>
          </a:stretch>
        </p:blipFill>
        <p:spPr>
          <a:xfrm>
            <a:off x="6255726" y="1117096"/>
            <a:ext cx="5769566" cy="5511952"/>
          </a:xfrm>
          <a:prstGeom prst="rect">
            <a:avLst/>
          </a:prstGeom>
        </p:spPr>
      </p:pic>
      <p:sp>
        <p:nvSpPr>
          <p:cNvPr id="12" name="TextBox 11">
            <a:extLst>
              <a:ext uri="{FF2B5EF4-FFF2-40B4-BE49-F238E27FC236}">
                <a16:creationId xmlns:a16="http://schemas.microsoft.com/office/drawing/2014/main" id="{DA0C9428-299B-0A4E-1AAC-FE4BFED3CFE8}"/>
              </a:ext>
            </a:extLst>
          </p:cNvPr>
          <p:cNvSpPr txBox="1"/>
          <p:nvPr/>
        </p:nvSpPr>
        <p:spPr>
          <a:xfrm>
            <a:off x="137886" y="283030"/>
            <a:ext cx="9643156" cy="584775"/>
          </a:xfrm>
          <a:prstGeom prst="rect">
            <a:avLst/>
          </a:prstGeom>
          <a:noFill/>
        </p:spPr>
        <p:txBody>
          <a:bodyPr wrap="square" rtlCol="0">
            <a:spAutoFit/>
          </a:bodyPr>
          <a:lstStyle/>
          <a:p>
            <a:r>
              <a:rPr lang="en-US" sz="1600" b="1" dirty="0"/>
              <a:t>Figures 10+11. Velocity volume rendering pre- and post-expansion</a:t>
            </a:r>
          </a:p>
          <a:p>
            <a:r>
              <a:rPr lang="en-US" sz="1600" dirty="0"/>
              <a:t>Higher maximum velocities reached pre-expansion</a:t>
            </a:r>
            <a:endParaRPr lang="en-DE" dirty="0"/>
          </a:p>
        </p:txBody>
      </p:sp>
      <p:sp>
        <p:nvSpPr>
          <p:cNvPr id="2" name="TextBox 1">
            <a:extLst>
              <a:ext uri="{FF2B5EF4-FFF2-40B4-BE49-F238E27FC236}">
                <a16:creationId xmlns:a16="http://schemas.microsoft.com/office/drawing/2014/main" id="{C460B861-FB04-848C-10F9-B3E500939BFD}"/>
              </a:ext>
            </a:extLst>
          </p:cNvPr>
          <p:cNvSpPr txBox="1"/>
          <p:nvPr/>
        </p:nvSpPr>
        <p:spPr>
          <a:xfrm>
            <a:off x="8877527" y="5008273"/>
            <a:ext cx="1807029" cy="369332"/>
          </a:xfrm>
          <a:prstGeom prst="rect">
            <a:avLst/>
          </a:prstGeom>
          <a:noFill/>
        </p:spPr>
        <p:txBody>
          <a:bodyPr wrap="square" rtlCol="0">
            <a:spAutoFit/>
          </a:bodyPr>
          <a:lstStyle/>
          <a:p>
            <a:r>
              <a:rPr lang="en-US" b="1" dirty="0"/>
              <a:t>Post-expansion </a:t>
            </a:r>
            <a:endParaRPr lang="en-DE" b="1" dirty="0"/>
          </a:p>
        </p:txBody>
      </p:sp>
      <p:sp>
        <p:nvSpPr>
          <p:cNvPr id="3" name="TextBox 2">
            <a:extLst>
              <a:ext uri="{FF2B5EF4-FFF2-40B4-BE49-F238E27FC236}">
                <a16:creationId xmlns:a16="http://schemas.microsoft.com/office/drawing/2014/main" id="{3BCB6C48-BC5A-110B-A163-9A2F051BCB17}"/>
              </a:ext>
            </a:extLst>
          </p:cNvPr>
          <p:cNvSpPr txBox="1"/>
          <p:nvPr/>
        </p:nvSpPr>
        <p:spPr>
          <a:xfrm>
            <a:off x="2876930" y="4990890"/>
            <a:ext cx="1807029" cy="369332"/>
          </a:xfrm>
          <a:prstGeom prst="rect">
            <a:avLst/>
          </a:prstGeom>
          <a:noFill/>
        </p:spPr>
        <p:txBody>
          <a:bodyPr wrap="square" rtlCol="0">
            <a:spAutoFit/>
          </a:bodyPr>
          <a:lstStyle/>
          <a:p>
            <a:r>
              <a:rPr lang="en-US" b="1" dirty="0"/>
              <a:t>Pre-expansion </a:t>
            </a:r>
            <a:endParaRPr lang="en-DE" b="1" dirty="0"/>
          </a:p>
        </p:txBody>
      </p:sp>
    </p:spTree>
    <p:extLst>
      <p:ext uri="{BB962C8B-B14F-4D97-AF65-F5344CB8AC3E}">
        <p14:creationId xmlns:p14="http://schemas.microsoft.com/office/powerpoint/2010/main" val="413288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DB9A-ADC5-3BD5-ACBA-670D151ED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E5CFA7-789D-82CD-274E-BB669F053CED}"/>
              </a:ext>
            </a:extLst>
          </p:cNvPr>
          <p:cNvSpPr>
            <a:spLocks noGrp="1"/>
          </p:cNvSpPr>
          <p:nvPr>
            <p:ph type="title"/>
          </p:nvPr>
        </p:nvSpPr>
        <p:spPr>
          <a:xfrm>
            <a:off x="795517" y="813505"/>
            <a:ext cx="10515600" cy="2517092"/>
          </a:xfrm>
        </p:spPr>
        <p:txBody>
          <a:bodyPr>
            <a:normAutofit fontScale="90000"/>
          </a:bodyPr>
          <a:lstStyle/>
          <a:p>
            <a:r>
              <a:rPr lang="en-US" dirty="0"/>
              <a:t>4. Turbulence findings</a:t>
            </a:r>
            <a:br>
              <a:rPr lang="en-US" dirty="0"/>
            </a:br>
            <a:br>
              <a:rPr lang="en-US" dirty="0"/>
            </a:br>
            <a:endParaRPr lang="en-DE" dirty="0"/>
          </a:p>
        </p:txBody>
      </p:sp>
    </p:spTree>
    <p:extLst>
      <p:ext uri="{BB962C8B-B14F-4D97-AF65-F5344CB8AC3E}">
        <p14:creationId xmlns:p14="http://schemas.microsoft.com/office/powerpoint/2010/main" val="3840373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F484D-907B-B32C-7BE8-A003E3BAC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1F6DC-657D-44DF-0856-504B622AA6FF}"/>
              </a:ext>
            </a:extLst>
          </p:cNvPr>
          <p:cNvSpPr>
            <a:spLocks noGrp="1"/>
          </p:cNvSpPr>
          <p:nvPr>
            <p:ph type="title"/>
          </p:nvPr>
        </p:nvSpPr>
        <p:spPr/>
        <p:txBody>
          <a:bodyPr/>
          <a:lstStyle/>
          <a:p>
            <a:r>
              <a:rPr lang="en-US" dirty="0"/>
              <a:t>Pre-expansion, 2017</a:t>
            </a:r>
            <a:br>
              <a:rPr lang="en-US" dirty="0"/>
            </a:br>
            <a:endParaRPr lang="en-DE" dirty="0"/>
          </a:p>
        </p:txBody>
      </p:sp>
      <p:sp>
        <p:nvSpPr>
          <p:cNvPr id="3" name="Text Placeholder 2">
            <a:extLst>
              <a:ext uri="{FF2B5EF4-FFF2-40B4-BE49-F238E27FC236}">
                <a16:creationId xmlns:a16="http://schemas.microsoft.com/office/drawing/2014/main" id="{D6BFDE25-B5FD-4CEC-6782-EE73FCEAD186}"/>
              </a:ext>
            </a:extLst>
          </p:cNvPr>
          <p:cNvSpPr>
            <a:spLocks noGrp="1"/>
          </p:cNvSpPr>
          <p:nvPr>
            <p:ph type="body" idx="1"/>
          </p:nvPr>
        </p:nvSpPr>
        <p:spPr/>
        <p:txBody>
          <a:bodyPr/>
          <a:lstStyle/>
          <a:p>
            <a:endParaRPr lang="en-DE"/>
          </a:p>
        </p:txBody>
      </p:sp>
    </p:spTree>
    <p:extLst>
      <p:ext uri="{BB962C8B-B14F-4D97-AF65-F5344CB8AC3E}">
        <p14:creationId xmlns:p14="http://schemas.microsoft.com/office/powerpoint/2010/main" val="456457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ED8D0-A96F-2BF8-839E-2E3E69755A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A3D182-4D2A-39AC-14D9-F13555850687}"/>
              </a:ext>
            </a:extLst>
          </p:cNvPr>
          <p:cNvPicPr>
            <a:picLocks noChangeAspect="1"/>
          </p:cNvPicPr>
          <p:nvPr/>
        </p:nvPicPr>
        <p:blipFill>
          <a:blip r:embed="rId2"/>
          <a:stretch>
            <a:fillRect/>
          </a:stretch>
        </p:blipFill>
        <p:spPr>
          <a:xfrm>
            <a:off x="74096" y="0"/>
            <a:ext cx="7236372" cy="6858000"/>
          </a:xfrm>
          <a:prstGeom prst="rect">
            <a:avLst/>
          </a:prstGeom>
        </p:spPr>
      </p:pic>
      <p:sp>
        <p:nvSpPr>
          <p:cNvPr id="7" name="TextBox 6">
            <a:extLst>
              <a:ext uri="{FF2B5EF4-FFF2-40B4-BE49-F238E27FC236}">
                <a16:creationId xmlns:a16="http://schemas.microsoft.com/office/drawing/2014/main" id="{6C47CADF-82BE-FE53-E4E4-E3446EE37535}"/>
              </a:ext>
            </a:extLst>
          </p:cNvPr>
          <p:cNvSpPr txBox="1"/>
          <p:nvPr/>
        </p:nvSpPr>
        <p:spPr>
          <a:xfrm>
            <a:off x="7771013" y="348723"/>
            <a:ext cx="3724301" cy="1477328"/>
          </a:xfrm>
          <a:prstGeom prst="rect">
            <a:avLst/>
          </a:prstGeom>
          <a:noFill/>
        </p:spPr>
        <p:txBody>
          <a:bodyPr wrap="square">
            <a:spAutoFit/>
          </a:bodyPr>
          <a:lstStyle/>
          <a:p>
            <a:r>
              <a:rPr lang="en-US" b="1" dirty="0"/>
              <a:t>Figure 12. </a:t>
            </a:r>
          </a:p>
          <a:p>
            <a:r>
              <a:rPr lang="en-US" dirty="0"/>
              <a:t>Left side streamlines indicating airway travel paths and velocities. Boxed areas show recirculation and turbulence. </a:t>
            </a:r>
            <a:endParaRPr lang="en-DE" dirty="0"/>
          </a:p>
        </p:txBody>
      </p:sp>
      <p:sp>
        <p:nvSpPr>
          <p:cNvPr id="3" name="Rectangle 2">
            <a:extLst>
              <a:ext uri="{FF2B5EF4-FFF2-40B4-BE49-F238E27FC236}">
                <a16:creationId xmlns:a16="http://schemas.microsoft.com/office/drawing/2014/main" id="{9D02CF99-9142-69B3-6368-65C2351302D9}"/>
              </a:ext>
            </a:extLst>
          </p:cNvPr>
          <p:cNvSpPr/>
          <p:nvPr/>
        </p:nvSpPr>
        <p:spPr>
          <a:xfrm>
            <a:off x="5061392" y="3757857"/>
            <a:ext cx="1268361" cy="11012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2634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6881-F903-566C-3542-2D398E5388F4}"/>
              </a:ext>
            </a:extLst>
          </p:cNvPr>
          <p:cNvSpPr>
            <a:spLocks noGrp="1"/>
          </p:cNvSpPr>
          <p:nvPr>
            <p:ph type="title"/>
          </p:nvPr>
        </p:nvSpPr>
        <p:spPr>
          <a:xfrm>
            <a:off x="1447800" y="-30222"/>
            <a:ext cx="10515600" cy="1325563"/>
          </a:xfrm>
        </p:spPr>
        <p:txBody>
          <a:bodyPr/>
          <a:lstStyle/>
          <a:p>
            <a:r>
              <a:rPr lang="en-US" dirty="0"/>
              <a:t>CFD and Sleep Disordered Breathing</a:t>
            </a:r>
            <a:endParaRPr lang="en-DE" dirty="0"/>
          </a:p>
        </p:txBody>
      </p:sp>
      <p:pic>
        <p:nvPicPr>
          <p:cNvPr id="2050" name="Picture 2" descr="Primary site identification in children with obstructive sleep apnea by computational  fluid dynamics analysis of the upper airway | Journal of Clinical Sleep  Medicine">
            <a:extLst>
              <a:ext uri="{FF2B5EF4-FFF2-40B4-BE49-F238E27FC236}">
                <a16:creationId xmlns:a16="http://schemas.microsoft.com/office/drawing/2014/main" id="{E7A58C3B-2FFC-70F8-D73A-40BD29E29E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2251" y="1169618"/>
            <a:ext cx="8176445" cy="4899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33434C-80D2-C2D8-E70B-7E599E7E3A16}"/>
              </a:ext>
            </a:extLst>
          </p:cNvPr>
          <p:cNvSpPr txBox="1"/>
          <p:nvPr/>
        </p:nvSpPr>
        <p:spPr>
          <a:xfrm>
            <a:off x="1325526" y="6166883"/>
            <a:ext cx="9753600" cy="523220"/>
          </a:xfrm>
          <a:prstGeom prst="rect">
            <a:avLst/>
          </a:prstGeom>
          <a:noFill/>
        </p:spPr>
        <p:txBody>
          <a:bodyPr wrap="square" rtlCol="0">
            <a:spAutoFit/>
          </a:bodyPr>
          <a:lstStyle/>
          <a:p>
            <a:r>
              <a:rPr lang="en-US" sz="1400" dirty="0"/>
              <a:t>Yanagisawa-Minami A, Sugiyama T, Iwasaki T, Yamasaki Y. Primary site identification in children with obstructive sleep apnea by computational fluid dynamics analysis of the upper airway. </a:t>
            </a:r>
            <a:r>
              <a:rPr lang="en-US" sz="1400" i="1" dirty="0"/>
              <a:t>J Clin Sleep Med</a:t>
            </a:r>
            <a:r>
              <a:rPr lang="en-US" sz="1400" dirty="0"/>
              <a:t>. 2020;16(3):431–439.</a:t>
            </a:r>
            <a:endParaRPr lang="en-DE" sz="1400" dirty="0"/>
          </a:p>
        </p:txBody>
      </p:sp>
    </p:spTree>
    <p:extLst>
      <p:ext uri="{BB962C8B-B14F-4D97-AF65-F5344CB8AC3E}">
        <p14:creationId xmlns:p14="http://schemas.microsoft.com/office/powerpoint/2010/main" val="2108412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F367-3671-57F8-76E5-948BECC9B4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399927-2544-5F66-C0AC-BBEE1F038E1A}"/>
              </a:ext>
            </a:extLst>
          </p:cNvPr>
          <p:cNvPicPr>
            <a:picLocks noChangeAspect="1"/>
          </p:cNvPicPr>
          <p:nvPr/>
        </p:nvPicPr>
        <p:blipFill>
          <a:blip r:embed="rId2"/>
          <a:stretch>
            <a:fillRect/>
          </a:stretch>
        </p:blipFill>
        <p:spPr>
          <a:xfrm>
            <a:off x="5059212" y="0"/>
            <a:ext cx="7132788" cy="6858000"/>
          </a:xfrm>
          <a:prstGeom prst="rect">
            <a:avLst/>
          </a:prstGeom>
        </p:spPr>
      </p:pic>
      <p:sp>
        <p:nvSpPr>
          <p:cNvPr id="9" name="TextBox 8">
            <a:extLst>
              <a:ext uri="{FF2B5EF4-FFF2-40B4-BE49-F238E27FC236}">
                <a16:creationId xmlns:a16="http://schemas.microsoft.com/office/drawing/2014/main" id="{1F0CF6A5-8429-9D77-3513-E74436C51B9F}"/>
              </a:ext>
            </a:extLst>
          </p:cNvPr>
          <p:cNvSpPr txBox="1"/>
          <p:nvPr/>
        </p:nvSpPr>
        <p:spPr>
          <a:xfrm>
            <a:off x="177127" y="389931"/>
            <a:ext cx="3966702" cy="1477328"/>
          </a:xfrm>
          <a:prstGeom prst="rect">
            <a:avLst/>
          </a:prstGeom>
          <a:noFill/>
        </p:spPr>
        <p:txBody>
          <a:bodyPr wrap="square">
            <a:spAutoFit/>
          </a:bodyPr>
          <a:lstStyle/>
          <a:p>
            <a:r>
              <a:rPr lang="en-US" b="1" dirty="0"/>
              <a:t>Figure 13.</a:t>
            </a:r>
          </a:p>
          <a:p>
            <a:r>
              <a:rPr lang="en-US" dirty="0"/>
              <a:t>Right side streamlines indicating airway travel paths and velocities. Higher velocities limited to mostly hypopharyngeal areas. </a:t>
            </a:r>
            <a:endParaRPr lang="en-DE" dirty="0"/>
          </a:p>
        </p:txBody>
      </p:sp>
      <p:sp>
        <p:nvSpPr>
          <p:cNvPr id="4" name="Rectangle 3">
            <a:extLst>
              <a:ext uri="{FF2B5EF4-FFF2-40B4-BE49-F238E27FC236}">
                <a16:creationId xmlns:a16="http://schemas.microsoft.com/office/drawing/2014/main" id="{4FDCCE38-205D-C2C5-4007-BA6B63FAA72B}"/>
              </a:ext>
            </a:extLst>
          </p:cNvPr>
          <p:cNvSpPr/>
          <p:nvPr/>
        </p:nvSpPr>
        <p:spPr>
          <a:xfrm>
            <a:off x="6592105" y="3956623"/>
            <a:ext cx="1209367" cy="115037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504827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D055-D3A5-7612-FEB4-54DEE20FB7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0E5F01-6C00-31CD-2907-3068729BC82A}"/>
              </a:ext>
            </a:extLst>
          </p:cNvPr>
          <p:cNvPicPr>
            <a:picLocks noChangeAspect="1"/>
          </p:cNvPicPr>
          <p:nvPr/>
        </p:nvPicPr>
        <p:blipFill>
          <a:blip r:embed="rId2"/>
          <a:stretch>
            <a:fillRect/>
          </a:stretch>
        </p:blipFill>
        <p:spPr>
          <a:xfrm>
            <a:off x="0" y="0"/>
            <a:ext cx="5143500" cy="6858000"/>
          </a:xfrm>
          <a:prstGeom prst="rect">
            <a:avLst/>
          </a:prstGeom>
        </p:spPr>
      </p:pic>
      <p:sp>
        <p:nvSpPr>
          <p:cNvPr id="7" name="TextBox 6">
            <a:extLst>
              <a:ext uri="{FF2B5EF4-FFF2-40B4-BE49-F238E27FC236}">
                <a16:creationId xmlns:a16="http://schemas.microsoft.com/office/drawing/2014/main" id="{4566CCD8-65C0-E450-67A0-351816EA4A05}"/>
              </a:ext>
            </a:extLst>
          </p:cNvPr>
          <p:cNvSpPr txBox="1"/>
          <p:nvPr/>
        </p:nvSpPr>
        <p:spPr>
          <a:xfrm>
            <a:off x="5370562" y="217207"/>
            <a:ext cx="4026993" cy="1477328"/>
          </a:xfrm>
          <a:prstGeom prst="rect">
            <a:avLst/>
          </a:prstGeom>
          <a:noFill/>
        </p:spPr>
        <p:txBody>
          <a:bodyPr wrap="square" rtlCol="0">
            <a:spAutoFit/>
          </a:bodyPr>
          <a:lstStyle/>
          <a:p>
            <a:r>
              <a:rPr lang="en-US" b="1" dirty="0"/>
              <a:t>Figure 14. </a:t>
            </a:r>
            <a:r>
              <a:rPr lang="en-US" dirty="0"/>
              <a:t>Streamlines indicating travel pathways of air showing some non-laminar flow (boxed areas) in the pharynx. </a:t>
            </a:r>
            <a:endParaRPr lang="en-DE" dirty="0"/>
          </a:p>
          <a:p>
            <a:endParaRPr lang="en-DE" dirty="0"/>
          </a:p>
        </p:txBody>
      </p:sp>
      <p:sp>
        <p:nvSpPr>
          <p:cNvPr id="6" name="Rectangle 5">
            <a:extLst>
              <a:ext uri="{FF2B5EF4-FFF2-40B4-BE49-F238E27FC236}">
                <a16:creationId xmlns:a16="http://schemas.microsoft.com/office/drawing/2014/main" id="{F81E0EE1-3629-18F9-78EF-4F7378506C9B}"/>
              </a:ext>
            </a:extLst>
          </p:cNvPr>
          <p:cNvSpPr/>
          <p:nvPr/>
        </p:nvSpPr>
        <p:spPr>
          <a:xfrm>
            <a:off x="1850570" y="4116656"/>
            <a:ext cx="1901373" cy="59323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50949F5B-CCB6-D9F9-8F49-664D36A44ABC}"/>
              </a:ext>
            </a:extLst>
          </p:cNvPr>
          <p:cNvSpPr/>
          <p:nvPr/>
        </p:nvSpPr>
        <p:spPr>
          <a:xfrm>
            <a:off x="1131095" y="5639747"/>
            <a:ext cx="1440655" cy="97876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604702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D3698-E956-A7A4-3EEE-C68601FB33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3619FF9-2C9B-8128-C4E7-353470367B89}"/>
              </a:ext>
            </a:extLst>
          </p:cNvPr>
          <p:cNvPicPr>
            <a:picLocks noChangeAspect="1"/>
          </p:cNvPicPr>
          <p:nvPr/>
        </p:nvPicPr>
        <p:blipFill>
          <a:blip r:embed="rId2"/>
          <a:stretch>
            <a:fillRect/>
          </a:stretch>
        </p:blipFill>
        <p:spPr>
          <a:xfrm>
            <a:off x="7074787" y="0"/>
            <a:ext cx="5117213" cy="6858000"/>
          </a:xfrm>
          <a:prstGeom prst="rect">
            <a:avLst/>
          </a:prstGeom>
        </p:spPr>
      </p:pic>
      <p:sp>
        <p:nvSpPr>
          <p:cNvPr id="6" name="Rectangle 5">
            <a:extLst>
              <a:ext uri="{FF2B5EF4-FFF2-40B4-BE49-F238E27FC236}">
                <a16:creationId xmlns:a16="http://schemas.microsoft.com/office/drawing/2014/main" id="{4BDA505F-F432-6742-A4BE-D01F1D9921DA}"/>
              </a:ext>
            </a:extLst>
          </p:cNvPr>
          <p:cNvSpPr/>
          <p:nvPr/>
        </p:nvSpPr>
        <p:spPr>
          <a:xfrm>
            <a:off x="9633393" y="1522650"/>
            <a:ext cx="1061745" cy="68402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E823D41C-14B4-6D40-2387-526680EE36E5}"/>
              </a:ext>
            </a:extLst>
          </p:cNvPr>
          <p:cNvSpPr txBox="1"/>
          <p:nvPr/>
        </p:nvSpPr>
        <p:spPr>
          <a:xfrm>
            <a:off x="1090221" y="295865"/>
            <a:ext cx="4026993" cy="923330"/>
          </a:xfrm>
          <a:prstGeom prst="rect">
            <a:avLst/>
          </a:prstGeom>
          <a:noFill/>
        </p:spPr>
        <p:txBody>
          <a:bodyPr wrap="square" rtlCol="0">
            <a:spAutoFit/>
          </a:bodyPr>
          <a:lstStyle/>
          <a:p>
            <a:r>
              <a:rPr lang="en-US" b="1" dirty="0"/>
              <a:t>Figure 15.</a:t>
            </a:r>
          </a:p>
          <a:p>
            <a:r>
              <a:rPr lang="en-US" dirty="0"/>
              <a:t>Airflow streamlines with non-laminar flow in boxed areas. </a:t>
            </a:r>
            <a:endParaRPr lang="en-DE" dirty="0"/>
          </a:p>
        </p:txBody>
      </p:sp>
      <p:sp>
        <p:nvSpPr>
          <p:cNvPr id="4" name="Rectangle 3">
            <a:extLst>
              <a:ext uri="{FF2B5EF4-FFF2-40B4-BE49-F238E27FC236}">
                <a16:creationId xmlns:a16="http://schemas.microsoft.com/office/drawing/2014/main" id="{A7220030-7CA7-5DBF-C2D3-5644FD18CC03}"/>
              </a:ext>
            </a:extLst>
          </p:cNvPr>
          <p:cNvSpPr/>
          <p:nvPr/>
        </p:nvSpPr>
        <p:spPr>
          <a:xfrm>
            <a:off x="10529439" y="5558128"/>
            <a:ext cx="620232" cy="117312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892136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77DC0-A1D1-7712-7F2E-A5FA18F3E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C5021-B99D-5C75-A8CB-E0786695A9BE}"/>
              </a:ext>
            </a:extLst>
          </p:cNvPr>
          <p:cNvSpPr>
            <a:spLocks noGrp="1"/>
          </p:cNvSpPr>
          <p:nvPr>
            <p:ph type="title"/>
          </p:nvPr>
        </p:nvSpPr>
        <p:spPr/>
        <p:txBody>
          <a:bodyPr/>
          <a:lstStyle/>
          <a:p>
            <a:r>
              <a:rPr lang="en-US" dirty="0"/>
              <a:t>Post-expansion, 2024</a:t>
            </a:r>
            <a:br>
              <a:rPr lang="en-US" dirty="0"/>
            </a:br>
            <a:endParaRPr lang="en-DE" dirty="0"/>
          </a:p>
        </p:txBody>
      </p:sp>
      <p:sp>
        <p:nvSpPr>
          <p:cNvPr id="3" name="Text Placeholder 2">
            <a:extLst>
              <a:ext uri="{FF2B5EF4-FFF2-40B4-BE49-F238E27FC236}">
                <a16:creationId xmlns:a16="http://schemas.microsoft.com/office/drawing/2014/main" id="{D1A4D8C4-3844-7B70-161F-CDA241F54259}"/>
              </a:ext>
            </a:extLst>
          </p:cNvPr>
          <p:cNvSpPr>
            <a:spLocks noGrp="1"/>
          </p:cNvSpPr>
          <p:nvPr>
            <p:ph type="body" idx="1"/>
          </p:nvPr>
        </p:nvSpPr>
        <p:spPr/>
        <p:txBody>
          <a:bodyPr/>
          <a:lstStyle/>
          <a:p>
            <a:endParaRPr lang="en-DE"/>
          </a:p>
        </p:txBody>
      </p:sp>
    </p:spTree>
    <p:extLst>
      <p:ext uri="{BB962C8B-B14F-4D97-AF65-F5344CB8AC3E}">
        <p14:creationId xmlns:p14="http://schemas.microsoft.com/office/powerpoint/2010/main" val="2748627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6268B9-DC00-96D7-19E8-933634B8314F}"/>
              </a:ext>
            </a:extLst>
          </p:cNvPr>
          <p:cNvPicPr>
            <a:picLocks noChangeAspect="1"/>
          </p:cNvPicPr>
          <p:nvPr/>
        </p:nvPicPr>
        <p:blipFill>
          <a:blip r:embed="rId2"/>
          <a:stretch>
            <a:fillRect/>
          </a:stretch>
        </p:blipFill>
        <p:spPr>
          <a:xfrm>
            <a:off x="0" y="-32127"/>
            <a:ext cx="6645207" cy="6858000"/>
          </a:xfrm>
          <a:prstGeom prst="rect">
            <a:avLst/>
          </a:prstGeom>
        </p:spPr>
      </p:pic>
      <p:sp>
        <p:nvSpPr>
          <p:cNvPr id="7" name="TextBox 6">
            <a:extLst>
              <a:ext uri="{FF2B5EF4-FFF2-40B4-BE49-F238E27FC236}">
                <a16:creationId xmlns:a16="http://schemas.microsoft.com/office/drawing/2014/main" id="{BBC42260-26BF-2E0D-83D9-20FFA8AEA4C3}"/>
              </a:ext>
            </a:extLst>
          </p:cNvPr>
          <p:cNvSpPr txBox="1"/>
          <p:nvPr/>
        </p:nvSpPr>
        <p:spPr>
          <a:xfrm>
            <a:off x="6993088" y="300642"/>
            <a:ext cx="3563362" cy="1477328"/>
          </a:xfrm>
          <a:prstGeom prst="rect">
            <a:avLst/>
          </a:prstGeom>
          <a:noFill/>
        </p:spPr>
        <p:txBody>
          <a:bodyPr wrap="square">
            <a:spAutoFit/>
          </a:bodyPr>
          <a:lstStyle/>
          <a:p>
            <a:r>
              <a:rPr lang="en-US" b="1" dirty="0"/>
              <a:t>Figure 16. </a:t>
            </a:r>
          </a:p>
          <a:p>
            <a:r>
              <a:rPr lang="en-US" dirty="0"/>
              <a:t>Left side streamlines indicating airway travel paths and velocities. Boxed areas show recirculation and turbulence. </a:t>
            </a:r>
            <a:endParaRPr lang="en-DE" dirty="0"/>
          </a:p>
        </p:txBody>
      </p:sp>
      <p:sp>
        <p:nvSpPr>
          <p:cNvPr id="3" name="Rectangle 2">
            <a:extLst>
              <a:ext uri="{FF2B5EF4-FFF2-40B4-BE49-F238E27FC236}">
                <a16:creationId xmlns:a16="http://schemas.microsoft.com/office/drawing/2014/main" id="{8DB9C064-B433-E020-E88A-221ABF764310}"/>
              </a:ext>
            </a:extLst>
          </p:cNvPr>
          <p:cNvSpPr/>
          <p:nvPr/>
        </p:nvSpPr>
        <p:spPr>
          <a:xfrm>
            <a:off x="5272548" y="4338312"/>
            <a:ext cx="693176" cy="143568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ectangle 3">
            <a:extLst>
              <a:ext uri="{FF2B5EF4-FFF2-40B4-BE49-F238E27FC236}">
                <a16:creationId xmlns:a16="http://schemas.microsoft.com/office/drawing/2014/main" id="{2C12E8BC-8248-5D9A-BA48-1A0DB089B4C1}"/>
              </a:ext>
            </a:extLst>
          </p:cNvPr>
          <p:cNvSpPr/>
          <p:nvPr/>
        </p:nvSpPr>
        <p:spPr>
          <a:xfrm>
            <a:off x="1397496" y="2477557"/>
            <a:ext cx="1002890" cy="70300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898567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561A7-60A7-1898-7037-D039237221D4}"/>
              </a:ext>
            </a:extLst>
          </p:cNvPr>
          <p:cNvPicPr>
            <a:picLocks noChangeAspect="1"/>
          </p:cNvPicPr>
          <p:nvPr/>
        </p:nvPicPr>
        <p:blipFill>
          <a:blip r:embed="rId2"/>
          <a:stretch>
            <a:fillRect/>
          </a:stretch>
        </p:blipFill>
        <p:spPr>
          <a:xfrm>
            <a:off x="5128318" y="0"/>
            <a:ext cx="7063682" cy="6858000"/>
          </a:xfrm>
          <a:prstGeom prst="rect">
            <a:avLst/>
          </a:prstGeom>
        </p:spPr>
      </p:pic>
      <p:sp>
        <p:nvSpPr>
          <p:cNvPr id="9" name="TextBox 8">
            <a:extLst>
              <a:ext uri="{FF2B5EF4-FFF2-40B4-BE49-F238E27FC236}">
                <a16:creationId xmlns:a16="http://schemas.microsoft.com/office/drawing/2014/main" id="{A0A3F039-4F0D-674D-62A6-626016DDE38B}"/>
              </a:ext>
            </a:extLst>
          </p:cNvPr>
          <p:cNvSpPr txBox="1"/>
          <p:nvPr/>
        </p:nvSpPr>
        <p:spPr>
          <a:xfrm>
            <a:off x="177126" y="389931"/>
            <a:ext cx="4075559" cy="1477328"/>
          </a:xfrm>
          <a:prstGeom prst="rect">
            <a:avLst/>
          </a:prstGeom>
          <a:noFill/>
        </p:spPr>
        <p:txBody>
          <a:bodyPr wrap="square">
            <a:spAutoFit/>
          </a:bodyPr>
          <a:lstStyle/>
          <a:p>
            <a:r>
              <a:rPr lang="en-US" b="1" dirty="0"/>
              <a:t>Figure 17. </a:t>
            </a:r>
          </a:p>
          <a:p>
            <a:r>
              <a:rPr lang="en-US" dirty="0"/>
              <a:t>Right side streamlines indicating airway travel paths and velocities. Mostly laminar flow. Higher velocities limited to mostly hypopharyngeal areas. </a:t>
            </a:r>
            <a:endParaRPr lang="en-DE" dirty="0"/>
          </a:p>
        </p:txBody>
      </p:sp>
      <p:sp>
        <p:nvSpPr>
          <p:cNvPr id="4" name="Rectangle 3">
            <a:extLst>
              <a:ext uri="{FF2B5EF4-FFF2-40B4-BE49-F238E27FC236}">
                <a16:creationId xmlns:a16="http://schemas.microsoft.com/office/drawing/2014/main" id="{89A805EC-C8F4-29E7-4716-255483726DC2}"/>
              </a:ext>
            </a:extLst>
          </p:cNvPr>
          <p:cNvSpPr/>
          <p:nvPr/>
        </p:nvSpPr>
        <p:spPr>
          <a:xfrm>
            <a:off x="6607908" y="4529704"/>
            <a:ext cx="913770" cy="115037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85522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8BFF20-82BC-FB08-D09C-1A4328E41DEB}"/>
              </a:ext>
            </a:extLst>
          </p:cNvPr>
          <p:cNvPicPr>
            <a:picLocks noChangeAspect="1"/>
          </p:cNvPicPr>
          <p:nvPr/>
        </p:nvPicPr>
        <p:blipFill>
          <a:blip r:embed="rId2"/>
          <a:stretch>
            <a:fillRect/>
          </a:stretch>
        </p:blipFill>
        <p:spPr>
          <a:xfrm>
            <a:off x="0" y="-14063"/>
            <a:ext cx="5076701" cy="6858000"/>
          </a:xfrm>
          <a:prstGeom prst="rect">
            <a:avLst/>
          </a:prstGeom>
        </p:spPr>
      </p:pic>
      <p:sp>
        <p:nvSpPr>
          <p:cNvPr id="7" name="TextBox 6">
            <a:extLst>
              <a:ext uri="{FF2B5EF4-FFF2-40B4-BE49-F238E27FC236}">
                <a16:creationId xmlns:a16="http://schemas.microsoft.com/office/drawing/2014/main" id="{D81CB13E-BDDD-AAA0-FB31-A82D6058FB08}"/>
              </a:ext>
            </a:extLst>
          </p:cNvPr>
          <p:cNvSpPr txBox="1"/>
          <p:nvPr/>
        </p:nvSpPr>
        <p:spPr>
          <a:xfrm>
            <a:off x="5929363" y="318806"/>
            <a:ext cx="4026993" cy="1477328"/>
          </a:xfrm>
          <a:prstGeom prst="rect">
            <a:avLst/>
          </a:prstGeom>
          <a:noFill/>
        </p:spPr>
        <p:txBody>
          <a:bodyPr wrap="square" rtlCol="0">
            <a:spAutoFit/>
          </a:bodyPr>
          <a:lstStyle/>
          <a:p>
            <a:r>
              <a:rPr lang="en-US" b="1" dirty="0"/>
              <a:t>Figure 18. </a:t>
            </a:r>
            <a:r>
              <a:rPr lang="en-US" dirty="0"/>
              <a:t>Streamlines indicating travel pathways of air showing some non-laminar flow (boxed areas) in the pharynx. </a:t>
            </a:r>
            <a:endParaRPr lang="en-DE" dirty="0"/>
          </a:p>
          <a:p>
            <a:endParaRPr lang="en-DE" dirty="0"/>
          </a:p>
        </p:txBody>
      </p:sp>
      <p:sp>
        <p:nvSpPr>
          <p:cNvPr id="6" name="Rectangle 5">
            <a:extLst>
              <a:ext uri="{FF2B5EF4-FFF2-40B4-BE49-F238E27FC236}">
                <a16:creationId xmlns:a16="http://schemas.microsoft.com/office/drawing/2014/main" id="{6997A3D5-D235-5E93-C941-0ABB57785919}"/>
              </a:ext>
            </a:extLst>
          </p:cNvPr>
          <p:cNvSpPr/>
          <p:nvPr/>
        </p:nvSpPr>
        <p:spPr>
          <a:xfrm>
            <a:off x="1692405" y="4189227"/>
            <a:ext cx="2135317" cy="1359823"/>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67BC90D6-DF8E-E86B-EDF8-0E29DB316E73}"/>
              </a:ext>
            </a:extLst>
          </p:cNvPr>
          <p:cNvSpPr/>
          <p:nvPr/>
        </p:nvSpPr>
        <p:spPr>
          <a:xfrm>
            <a:off x="1323809" y="5879233"/>
            <a:ext cx="1440655" cy="97876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656939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1F2F4C-8FF2-7A3E-3A8F-254E558FF9AE}"/>
              </a:ext>
            </a:extLst>
          </p:cNvPr>
          <p:cNvPicPr>
            <a:picLocks noChangeAspect="1"/>
          </p:cNvPicPr>
          <p:nvPr/>
        </p:nvPicPr>
        <p:blipFill>
          <a:blip r:embed="rId2"/>
          <a:stretch>
            <a:fillRect/>
          </a:stretch>
        </p:blipFill>
        <p:spPr>
          <a:xfrm>
            <a:off x="7735772" y="10632"/>
            <a:ext cx="4456228" cy="6858000"/>
          </a:xfrm>
          <a:prstGeom prst="rect">
            <a:avLst/>
          </a:prstGeom>
        </p:spPr>
      </p:pic>
      <p:sp>
        <p:nvSpPr>
          <p:cNvPr id="6" name="Rectangle 5">
            <a:extLst>
              <a:ext uri="{FF2B5EF4-FFF2-40B4-BE49-F238E27FC236}">
                <a16:creationId xmlns:a16="http://schemas.microsoft.com/office/drawing/2014/main" id="{265398F7-E2CA-9909-5689-EF3219438BAE}"/>
              </a:ext>
            </a:extLst>
          </p:cNvPr>
          <p:cNvSpPr/>
          <p:nvPr/>
        </p:nvSpPr>
        <p:spPr>
          <a:xfrm>
            <a:off x="9620798" y="2214888"/>
            <a:ext cx="835809" cy="70529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EFE1D2E1-B020-80D0-223B-D32F999D176F}"/>
              </a:ext>
            </a:extLst>
          </p:cNvPr>
          <p:cNvSpPr txBox="1"/>
          <p:nvPr/>
        </p:nvSpPr>
        <p:spPr>
          <a:xfrm>
            <a:off x="565631" y="404722"/>
            <a:ext cx="4026993" cy="646331"/>
          </a:xfrm>
          <a:prstGeom prst="rect">
            <a:avLst/>
          </a:prstGeom>
          <a:noFill/>
        </p:spPr>
        <p:txBody>
          <a:bodyPr wrap="square" rtlCol="0">
            <a:spAutoFit/>
          </a:bodyPr>
          <a:lstStyle/>
          <a:p>
            <a:r>
              <a:rPr lang="en-US" b="1" dirty="0"/>
              <a:t>Figure 19. </a:t>
            </a:r>
            <a:r>
              <a:rPr lang="en-US" dirty="0"/>
              <a:t>Airflow streamlines with non-laminar flow in boxed areas. </a:t>
            </a:r>
            <a:endParaRPr lang="en-DE" dirty="0"/>
          </a:p>
        </p:txBody>
      </p:sp>
      <p:sp>
        <p:nvSpPr>
          <p:cNvPr id="4" name="Rectangle 3">
            <a:extLst>
              <a:ext uri="{FF2B5EF4-FFF2-40B4-BE49-F238E27FC236}">
                <a16:creationId xmlns:a16="http://schemas.microsoft.com/office/drawing/2014/main" id="{310ABF9C-0C21-FAE3-8326-BF9179987A7B}"/>
              </a:ext>
            </a:extLst>
          </p:cNvPr>
          <p:cNvSpPr/>
          <p:nvPr/>
        </p:nvSpPr>
        <p:spPr>
          <a:xfrm>
            <a:off x="10521831" y="4804087"/>
            <a:ext cx="620232" cy="117312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07969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EB4C-1D42-A377-B366-CB29FCF4A8F3}"/>
              </a:ext>
            </a:extLst>
          </p:cNvPr>
          <p:cNvSpPr>
            <a:spLocks noGrp="1"/>
          </p:cNvSpPr>
          <p:nvPr>
            <p:ph type="title"/>
          </p:nvPr>
        </p:nvSpPr>
        <p:spPr/>
        <p:txBody>
          <a:bodyPr/>
          <a:lstStyle/>
          <a:p>
            <a:r>
              <a:rPr lang="en-US" dirty="0">
                <a:solidFill>
                  <a:schemeClr val="bg1"/>
                </a:solidFill>
              </a:rPr>
              <a:t>1. Pressure</a:t>
            </a:r>
            <a:endParaRPr lang="en-DE" dirty="0">
              <a:solidFill>
                <a:schemeClr val="bg1"/>
              </a:solidFill>
            </a:endParaRPr>
          </a:p>
        </p:txBody>
      </p:sp>
      <p:pic>
        <p:nvPicPr>
          <p:cNvPr id="6" name="Media5">
            <a:hlinkClick r:id="" action="ppaction://media"/>
            <a:extLst>
              <a:ext uri="{FF2B5EF4-FFF2-40B4-BE49-F238E27FC236}">
                <a16:creationId xmlns:a16="http://schemas.microsoft.com/office/drawing/2014/main" id="{C4E12B19-2EE8-9CEA-D458-31A98F3984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99137" y="145863"/>
            <a:ext cx="5234334" cy="6149727"/>
          </a:xfrm>
        </p:spPr>
      </p:pic>
    </p:spTree>
    <p:extLst>
      <p:ext uri="{BB962C8B-B14F-4D97-AF65-F5344CB8AC3E}">
        <p14:creationId xmlns:p14="http://schemas.microsoft.com/office/powerpoint/2010/main" val="16185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EB4C-1D42-A377-B366-CB29FCF4A8F3}"/>
              </a:ext>
            </a:extLst>
          </p:cNvPr>
          <p:cNvSpPr>
            <a:spLocks noGrp="1"/>
          </p:cNvSpPr>
          <p:nvPr>
            <p:ph type="title"/>
          </p:nvPr>
        </p:nvSpPr>
        <p:spPr/>
        <p:txBody>
          <a:bodyPr/>
          <a:lstStyle/>
          <a:p>
            <a:r>
              <a:rPr lang="en-US" dirty="0">
                <a:solidFill>
                  <a:schemeClr val="bg1"/>
                </a:solidFill>
              </a:rPr>
              <a:t>1. Pressure</a:t>
            </a:r>
            <a:endParaRPr lang="en-DE" dirty="0">
              <a:solidFill>
                <a:schemeClr val="bg1"/>
              </a:solidFill>
            </a:endParaRPr>
          </a:p>
        </p:txBody>
      </p:sp>
      <p:pic>
        <p:nvPicPr>
          <p:cNvPr id="7" name="Content Placeholder 6">
            <a:extLst>
              <a:ext uri="{FF2B5EF4-FFF2-40B4-BE49-F238E27FC236}">
                <a16:creationId xmlns:a16="http://schemas.microsoft.com/office/drawing/2014/main" id="{8EC860E0-FAF5-5B67-02E5-BA0EC97CEA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2733" y="185471"/>
            <a:ext cx="5488403" cy="6609113"/>
          </a:xfrm>
        </p:spPr>
      </p:pic>
    </p:spTree>
    <p:extLst>
      <p:ext uri="{BB962C8B-B14F-4D97-AF65-F5344CB8AC3E}">
        <p14:creationId xmlns:p14="http://schemas.microsoft.com/office/powerpoint/2010/main" val="332961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6B39-9DF2-D1A9-228A-00416BF712E0}"/>
              </a:ext>
            </a:extLst>
          </p:cNvPr>
          <p:cNvSpPr>
            <a:spLocks noGrp="1"/>
          </p:cNvSpPr>
          <p:nvPr>
            <p:ph type="title"/>
          </p:nvPr>
        </p:nvSpPr>
        <p:spPr>
          <a:xfrm>
            <a:off x="7777316" y="534732"/>
            <a:ext cx="10515600" cy="1325563"/>
          </a:xfrm>
        </p:spPr>
        <p:txBody>
          <a:bodyPr/>
          <a:lstStyle/>
          <a:p>
            <a:r>
              <a:rPr lang="en-US" dirty="0">
                <a:solidFill>
                  <a:schemeClr val="bg1"/>
                </a:solidFill>
              </a:rPr>
              <a:t>2. Velocity</a:t>
            </a:r>
            <a:endParaRPr lang="en-DE" dirty="0">
              <a:solidFill>
                <a:schemeClr val="bg1"/>
              </a:solidFill>
            </a:endParaRPr>
          </a:p>
        </p:txBody>
      </p:sp>
      <p:pic>
        <p:nvPicPr>
          <p:cNvPr id="5" name="Content Placeholder 4">
            <a:extLst>
              <a:ext uri="{FF2B5EF4-FFF2-40B4-BE49-F238E27FC236}">
                <a16:creationId xmlns:a16="http://schemas.microsoft.com/office/drawing/2014/main" id="{58E76C22-311D-C862-200E-3500E82315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022" y="534732"/>
            <a:ext cx="6405161" cy="6203994"/>
          </a:xfrm>
        </p:spPr>
      </p:pic>
    </p:spTree>
    <p:extLst>
      <p:ext uri="{BB962C8B-B14F-4D97-AF65-F5344CB8AC3E}">
        <p14:creationId xmlns:p14="http://schemas.microsoft.com/office/powerpoint/2010/main" val="2098482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Media3">
            <a:hlinkClick r:id="" action="ppaction://media"/>
            <a:extLst>
              <a:ext uri="{FF2B5EF4-FFF2-40B4-BE49-F238E27FC236}">
                <a16:creationId xmlns:a16="http://schemas.microsoft.com/office/drawing/2014/main" id="{5B4727DC-0221-CEAB-D618-3180849C6F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45553" y="516112"/>
            <a:ext cx="10357167" cy="5825775"/>
          </a:xfrm>
        </p:spPr>
      </p:pic>
      <p:sp>
        <p:nvSpPr>
          <p:cNvPr id="2" name="Title 1">
            <a:extLst>
              <a:ext uri="{FF2B5EF4-FFF2-40B4-BE49-F238E27FC236}">
                <a16:creationId xmlns:a16="http://schemas.microsoft.com/office/drawing/2014/main" id="{2438D6B8-BF76-A254-26C0-7B6C8D3BE35D}"/>
              </a:ext>
            </a:extLst>
          </p:cNvPr>
          <p:cNvSpPr>
            <a:spLocks noGrp="1"/>
          </p:cNvSpPr>
          <p:nvPr>
            <p:ph type="title"/>
          </p:nvPr>
        </p:nvSpPr>
        <p:spPr>
          <a:xfrm>
            <a:off x="0" y="4341403"/>
            <a:ext cx="10515600" cy="1325563"/>
          </a:xfrm>
        </p:spPr>
        <p:txBody>
          <a:bodyPr/>
          <a:lstStyle/>
          <a:p>
            <a:r>
              <a:rPr lang="en-US" dirty="0">
                <a:solidFill>
                  <a:schemeClr val="bg1"/>
                </a:solidFill>
              </a:rPr>
              <a:t>3. Turbulence</a:t>
            </a:r>
            <a:endParaRPr lang="en-DE" dirty="0">
              <a:solidFill>
                <a:schemeClr val="bg1"/>
              </a:solidFill>
            </a:endParaRPr>
          </a:p>
        </p:txBody>
      </p:sp>
    </p:spTree>
    <p:extLst>
      <p:ext uri="{BB962C8B-B14F-4D97-AF65-F5344CB8AC3E}">
        <p14:creationId xmlns:p14="http://schemas.microsoft.com/office/powerpoint/2010/main" val="277870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045-0558-71BD-E34C-47AC81A32E66}"/>
              </a:ext>
            </a:extLst>
          </p:cNvPr>
          <p:cNvSpPr>
            <a:spLocks noGrp="1"/>
          </p:cNvSpPr>
          <p:nvPr>
            <p:ph type="title"/>
          </p:nvPr>
        </p:nvSpPr>
        <p:spPr/>
        <p:txBody>
          <a:bodyPr/>
          <a:lstStyle/>
          <a:p>
            <a:r>
              <a:rPr lang="en-US" dirty="0">
                <a:solidFill>
                  <a:schemeClr val="bg1"/>
                </a:solidFill>
              </a:rPr>
              <a:t>						          4. Wall shear </a:t>
            </a:r>
            <a:endParaRPr lang="en-DE" dirty="0">
              <a:solidFill>
                <a:schemeClr val="bg1"/>
              </a:solidFill>
            </a:endParaRPr>
          </a:p>
        </p:txBody>
      </p:sp>
      <p:pic>
        <p:nvPicPr>
          <p:cNvPr id="5" name="Picture 4">
            <a:extLst>
              <a:ext uri="{FF2B5EF4-FFF2-40B4-BE49-F238E27FC236}">
                <a16:creationId xmlns:a16="http://schemas.microsoft.com/office/drawing/2014/main" id="{0389F2AA-5846-663D-66EC-A2BF65ABC662}"/>
              </a:ext>
            </a:extLst>
          </p:cNvPr>
          <p:cNvPicPr>
            <a:picLocks noChangeAspect="1"/>
          </p:cNvPicPr>
          <p:nvPr/>
        </p:nvPicPr>
        <p:blipFill>
          <a:blip r:embed="rId2"/>
          <a:stretch>
            <a:fillRect/>
          </a:stretch>
        </p:blipFill>
        <p:spPr>
          <a:xfrm>
            <a:off x="597309" y="151573"/>
            <a:ext cx="5973097" cy="6554854"/>
          </a:xfrm>
          <a:prstGeom prst="rect">
            <a:avLst/>
          </a:prstGeom>
        </p:spPr>
      </p:pic>
    </p:spTree>
    <p:extLst>
      <p:ext uri="{BB962C8B-B14F-4D97-AF65-F5344CB8AC3E}">
        <p14:creationId xmlns:p14="http://schemas.microsoft.com/office/powerpoint/2010/main" val="515486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21954</TotalTime>
  <Words>922</Words>
  <Application>Microsoft Office PowerPoint</Application>
  <PresentationFormat>Widescreen</PresentationFormat>
  <Paragraphs>169</Paragraphs>
  <Slides>47</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Aptos Display</vt:lpstr>
      <vt:lpstr>Aptos Narrow</vt:lpstr>
      <vt:lpstr>Arial</vt:lpstr>
      <vt:lpstr>Office Theme</vt:lpstr>
      <vt:lpstr>Upper Airway CFD Findings  </vt:lpstr>
      <vt:lpstr>Table of content</vt:lpstr>
      <vt:lpstr>What is a computational  fluid-dynamics (CFD) analysis ?</vt:lpstr>
      <vt:lpstr>CFD and Sleep Disordered Breathing</vt:lpstr>
      <vt:lpstr>1. Pressure</vt:lpstr>
      <vt:lpstr>1. Pressure</vt:lpstr>
      <vt:lpstr>2. Velocity</vt:lpstr>
      <vt:lpstr>3. Turbulence</vt:lpstr>
      <vt:lpstr>                4. Wall shear </vt:lpstr>
      <vt:lpstr>5. Heat flux</vt:lpstr>
      <vt:lpstr>1. Case overview</vt:lpstr>
      <vt:lpstr>2017 CBCT</vt:lpstr>
      <vt:lpstr>2017 CBCT</vt:lpstr>
      <vt:lpstr>2024 CBCT</vt:lpstr>
      <vt:lpstr>2024 CBCT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Pressure findings Overview of pressure observed on the walls of the airway.   </vt:lpstr>
      <vt:lpstr>PowerPoint Presentation</vt:lpstr>
      <vt:lpstr>PowerPoint Presentation</vt:lpstr>
      <vt:lpstr>PowerPoint Presentation</vt:lpstr>
      <vt:lpstr>3. Nasal cavity, pressure and pressure gradient analysis</vt:lpstr>
      <vt:lpstr>Overview </vt:lpstr>
      <vt:lpstr>Pre-expansion, 2017:  Area-averaged pressures, in Pa</vt:lpstr>
      <vt:lpstr>Post-expansion, 2024:  Area-averaged pressures, in Pa</vt:lpstr>
      <vt:lpstr>Findings </vt:lpstr>
      <vt:lpstr>4. Velocity findings  </vt:lpstr>
      <vt:lpstr>PowerPoint Presentation</vt:lpstr>
      <vt:lpstr>PowerPoint Presentation</vt:lpstr>
      <vt:lpstr>4. Turbulence findings  </vt:lpstr>
      <vt:lpstr>Pre-expansion, 2017 </vt:lpstr>
      <vt:lpstr>PowerPoint Presentation</vt:lpstr>
      <vt:lpstr>PowerPoint Presentation</vt:lpstr>
      <vt:lpstr>PowerPoint Presentation</vt:lpstr>
      <vt:lpstr>PowerPoint Presentation</vt:lpstr>
      <vt:lpstr>Post-expansion, 2024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Grafton</dc:creator>
  <cp:lastModifiedBy>Daniel Grafton</cp:lastModifiedBy>
  <cp:revision>44</cp:revision>
  <dcterms:created xsi:type="dcterms:W3CDTF">2025-08-27T05:51:43Z</dcterms:created>
  <dcterms:modified xsi:type="dcterms:W3CDTF">2026-03-15T12:40:35Z</dcterms:modified>
</cp:coreProperties>
</file>